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0"/>
  </p:notesMasterIdLst>
  <p:handoutMasterIdLst>
    <p:handoutMasterId r:id="rId31"/>
  </p:handoutMasterIdLst>
  <p:sldIdLst>
    <p:sldId id="356" r:id="rId3"/>
    <p:sldId id="256" r:id="rId4"/>
    <p:sldId id="351" r:id="rId5"/>
    <p:sldId id="364" r:id="rId6"/>
    <p:sldId id="340" r:id="rId7"/>
    <p:sldId id="336" r:id="rId8"/>
    <p:sldId id="335" r:id="rId9"/>
    <p:sldId id="339" r:id="rId10"/>
    <p:sldId id="348" r:id="rId11"/>
    <p:sldId id="349" r:id="rId12"/>
    <p:sldId id="347" r:id="rId13"/>
    <p:sldId id="346" r:id="rId14"/>
    <p:sldId id="355" r:id="rId15"/>
    <p:sldId id="353" r:id="rId16"/>
    <p:sldId id="354" r:id="rId17"/>
    <p:sldId id="352" r:id="rId18"/>
    <p:sldId id="350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42" r:id="rId27"/>
    <p:sldId id="343" r:id="rId28"/>
    <p:sldId id="344" r:id="rId29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 snapToGrid="0">
      <p:cViewPr varScale="1">
        <p:scale>
          <a:sx n="88" d="100"/>
          <a:sy n="88" d="100"/>
        </p:scale>
        <p:origin x="-9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838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msung\Documents\Turbines\Rechtspraak\100400UitsprakenWOZ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4350668652556688E-2"/>
          <c:y val="3.5629495005259852E-2"/>
          <c:w val="0.9756493506493561"/>
          <c:h val="0.93111746947078833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FFFF00"/>
            </a:solidFill>
            <a:ln w="12700">
              <a:noFill/>
              <a:prstDash val="solid"/>
            </a:ln>
          </c:spPr>
          <c:val>
            <c:numRef>
              <c:f>kolommen!$F$2:$F$13</c:f>
              <c:numCache>
                <c:formatCode>0.0</c:formatCode>
                <c:ptCount val="12"/>
                <c:pt idx="0">
                  <c:v>519</c:v>
                </c:pt>
                <c:pt idx="1">
                  <c:v>200</c:v>
                </c:pt>
                <c:pt idx="2">
                  <c:v>94.657999999999987</c:v>
                </c:pt>
                <c:pt idx="3">
                  <c:v>72.024000000000001</c:v>
                </c:pt>
                <c:pt idx="4">
                  <c:v>165</c:v>
                </c:pt>
                <c:pt idx="5">
                  <c:v>185</c:v>
                </c:pt>
                <c:pt idx="6">
                  <c:v>441.96599999999899</c:v>
                </c:pt>
                <c:pt idx="7">
                  <c:v>292.5</c:v>
                </c:pt>
                <c:pt idx="8">
                  <c:v>320</c:v>
                </c:pt>
                <c:pt idx="9">
                  <c:v>84.5</c:v>
                </c:pt>
                <c:pt idx="10">
                  <c:v>355</c:v>
                </c:pt>
                <c:pt idx="11">
                  <c:v>275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  <a:ln w="12700">
              <a:noFill/>
              <a:prstDash val="solid"/>
            </a:ln>
          </c:spPr>
          <c:val>
            <c:numRef>
              <c:f>kolommen!$G$2:$G$13</c:f>
              <c:numCache>
                <c:formatCode>0.0</c:formatCode>
                <c:ptCount val="12"/>
                <c:pt idx="0">
                  <c:v>150</c:v>
                </c:pt>
                <c:pt idx="1">
                  <c:v>80</c:v>
                </c:pt>
                <c:pt idx="2">
                  <c:v>40.568000000000012</c:v>
                </c:pt>
                <c:pt idx="3">
                  <c:v>75</c:v>
                </c:pt>
                <c:pt idx="4">
                  <c:v>71.418999999999997</c:v>
                </c:pt>
                <c:pt idx="5">
                  <c:v>62</c:v>
                </c:pt>
                <c:pt idx="6">
                  <c:v>63.138000000000012</c:v>
                </c:pt>
                <c:pt idx="7">
                  <c:v>51.730000000000011</c:v>
                </c:pt>
                <c:pt idx="8">
                  <c:v>56.5</c:v>
                </c:pt>
                <c:pt idx="9">
                  <c:v>84.5</c:v>
                </c:pt>
                <c:pt idx="10">
                  <c:v>25.984999999999989</c:v>
                </c:pt>
                <c:pt idx="11">
                  <c:v>19.329000000000001</c:v>
                </c:pt>
              </c:numCache>
            </c:numRef>
          </c:val>
        </c:ser>
        <c:gapWidth val="50"/>
        <c:overlap val="100"/>
        <c:axId val="78807040"/>
        <c:axId val="78808576"/>
      </c:barChart>
      <c:catAx>
        <c:axId val="78807040"/>
        <c:scaling>
          <c:orientation val="minMax"/>
        </c:scaling>
        <c:delete val="1"/>
        <c:axPos val="b"/>
        <c:tickLblPos val="none"/>
        <c:crossAx val="78808576"/>
        <c:crosses val="autoZero"/>
        <c:auto val="1"/>
        <c:lblAlgn val="ctr"/>
        <c:lblOffset val="100"/>
      </c:catAx>
      <c:valAx>
        <c:axId val="78808576"/>
        <c:scaling>
          <c:orientation val="minMax"/>
        </c:scaling>
        <c:axPos val="l"/>
        <c:majorGridlines>
          <c:spPr>
            <a:ln w="3175">
              <a:solidFill>
                <a:srgbClr val="FFFF00"/>
              </a:solidFill>
              <a:prstDash val="solid"/>
            </a:ln>
          </c:spPr>
        </c:majorGridlines>
        <c:numFmt formatCode="0.0" sourceLinked="1"/>
        <c:tickLblPos val="none"/>
        <c:spPr>
          <a:ln w="38100">
            <a:solidFill>
              <a:srgbClr val="FFFF00"/>
            </a:solidFill>
          </a:ln>
        </c:spPr>
        <c:crossAx val="78807040"/>
        <c:crosses val="autoZero"/>
        <c:crossBetween val="between"/>
      </c:valAx>
      <c:spPr>
        <a:noFill/>
        <a:ln w="38100">
          <a:solidFill>
            <a:srgbClr val="FFFF0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39BDD17A-4D77-43B5-BE5D-CDB3F4C1981F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7F7669CB-1D3D-4848-8300-F8D3AA864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A8EB060-AAF3-4493-A0B7-FF43D7DB4E12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6"/>
            <a:ext cx="5680075" cy="4605338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A892050A-1515-405D-8A9A-A1C69FD3D1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agvogelsdagfietse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2064" cy="1134000"/>
          </a:xfrm>
          <a:prstGeom prst="rect">
            <a:avLst/>
          </a:prstGeom>
        </p:spPr>
      </p:pic>
      <p:pic>
        <p:nvPicPr>
          <p:cNvPr id="3" name="Afbeelding 2" descr="geluidzacht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134000"/>
            <a:ext cx="802064" cy="1134000"/>
          </a:xfrm>
          <a:prstGeom prst="rect">
            <a:avLst/>
          </a:prstGeom>
        </p:spPr>
      </p:pic>
      <p:pic>
        <p:nvPicPr>
          <p:cNvPr id="4" name="Afbeelding 3" descr="lichtaanuit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2268000"/>
            <a:ext cx="802064" cy="1134000"/>
          </a:xfrm>
          <a:prstGeom prst="rect">
            <a:avLst/>
          </a:prstGeom>
        </p:spPr>
      </p:pic>
      <p:pic>
        <p:nvPicPr>
          <p:cNvPr id="5" name="Afbeelding 4" descr="molentjeslopen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4536000"/>
            <a:ext cx="802064" cy="1134000"/>
          </a:xfrm>
          <a:prstGeom prst="rect">
            <a:avLst/>
          </a:prstGeom>
        </p:spPr>
      </p:pic>
      <p:pic>
        <p:nvPicPr>
          <p:cNvPr id="6" name="Afbeelding 5" descr="ozbomlaag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" y="5670000"/>
            <a:ext cx="802065" cy="1134000"/>
          </a:xfrm>
          <a:prstGeom prst="rect">
            <a:avLst/>
          </a:prstGeom>
        </p:spPr>
      </p:pic>
      <p:pic>
        <p:nvPicPr>
          <p:cNvPr id="7" name="Afbeelding 6" descr="rodesterren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402000"/>
            <a:ext cx="802064" cy="1134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804864" y="-1"/>
            <a:ext cx="8339136" cy="523220"/>
          </a:xfrm>
          <a:prstGeom prst="rect">
            <a:avLst/>
          </a:prstGeom>
          <a:solidFill>
            <a:srgbClr val="009E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baseline="0" dirty="0" smtClean="0">
                <a:solidFill>
                  <a:schemeClr val="bg1"/>
                </a:solidFill>
              </a:rPr>
              <a:t>Tegenwind</a:t>
            </a:r>
            <a:r>
              <a:rPr lang="nl-NL" sz="2800" b="1" baseline="0" dirty="0" smtClean="0">
                <a:solidFill>
                  <a:schemeClr val="bg1"/>
                </a:solidFill>
              </a:rPr>
              <a:t> Hunzedal</a:t>
            </a:r>
            <a:endParaRPr lang="nl-NL" sz="2800" b="1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484880" y="6439711"/>
            <a:ext cx="3058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0" dirty="0" smtClean="0">
                <a:solidFill>
                  <a:schemeClr val="bg1">
                    <a:lumMod val="85000"/>
                  </a:schemeClr>
                </a:solidFill>
              </a:rPr>
              <a:t>Presentatie</a:t>
            </a:r>
            <a:r>
              <a:rPr lang="nl-NL" sz="1200" b="0" i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sz="1200" b="0" i="0" baseline="0" dirty="0" smtClean="0">
                <a:solidFill>
                  <a:schemeClr val="bg1">
                    <a:lumMod val="85000"/>
                  </a:schemeClr>
                </a:solidFill>
              </a:rPr>
              <a:t>SP Gieterveen </a:t>
            </a:r>
            <a:endParaRPr lang="nl-NL" sz="1200" i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365788" y="6439711"/>
            <a:ext cx="65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CA362E-1274-4C43-BB3C-0EEA8932871F}" type="slidenum">
              <a:rPr lang="nl-NL" sz="1000" smtClean="0">
                <a:solidFill>
                  <a:schemeClr val="bg1"/>
                </a:solidFill>
              </a:rPr>
              <a:pPr/>
              <a:t>‹nr.›</a:t>
            </a:fld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87336" y="6439278"/>
            <a:ext cx="1089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nl-NL" sz="1000" baseline="0" dirty="0" smtClean="0">
                <a:solidFill>
                  <a:schemeClr val="bg1">
                    <a:lumMod val="85000"/>
                  </a:schemeClr>
                </a:solidFill>
              </a:rPr>
              <a:t> december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2011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Afbeelding 4" descr="dagvogelsdagfiets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02064" cy="1134000"/>
          </a:xfrm>
          <a:prstGeom prst="rect">
            <a:avLst/>
          </a:prstGeom>
        </p:spPr>
      </p:pic>
      <p:pic>
        <p:nvPicPr>
          <p:cNvPr id="6" name="Afbeelding 5" descr="geluidzach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34000"/>
            <a:ext cx="802064" cy="1134000"/>
          </a:xfrm>
          <a:prstGeom prst="rect">
            <a:avLst/>
          </a:prstGeom>
        </p:spPr>
      </p:pic>
      <p:pic>
        <p:nvPicPr>
          <p:cNvPr id="8" name="Afbeelding 7" descr="lichtaanu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268000"/>
            <a:ext cx="802064" cy="1134000"/>
          </a:xfrm>
          <a:prstGeom prst="rect">
            <a:avLst/>
          </a:prstGeom>
        </p:spPr>
      </p:pic>
      <p:pic>
        <p:nvPicPr>
          <p:cNvPr id="9" name="Afbeelding 8" descr="molentjeslop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536000"/>
            <a:ext cx="802064" cy="1134000"/>
          </a:xfrm>
          <a:prstGeom prst="rect">
            <a:avLst/>
          </a:prstGeom>
        </p:spPr>
      </p:pic>
      <p:pic>
        <p:nvPicPr>
          <p:cNvPr id="12" name="Afbeelding 11" descr="ozbomlaa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" y="5670000"/>
            <a:ext cx="802065" cy="1134000"/>
          </a:xfrm>
          <a:prstGeom prst="rect">
            <a:avLst/>
          </a:prstGeom>
        </p:spPr>
      </p:pic>
      <p:pic>
        <p:nvPicPr>
          <p:cNvPr id="13" name="Afbeelding 12" descr="rodesterr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402000"/>
            <a:ext cx="802064" cy="113400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804864" y="-1"/>
            <a:ext cx="8339136" cy="523220"/>
          </a:xfrm>
          <a:prstGeom prst="rect">
            <a:avLst/>
          </a:prstGeom>
          <a:solidFill>
            <a:srgbClr val="009E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baseline="0" dirty="0" smtClean="0">
                <a:solidFill>
                  <a:schemeClr val="bg1"/>
                </a:solidFill>
              </a:rPr>
              <a:t>Tegenwind</a:t>
            </a:r>
            <a:r>
              <a:rPr lang="nl-NL" sz="2800" b="1" baseline="0" dirty="0" smtClean="0">
                <a:solidFill>
                  <a:schemeClr val="bg1"/>
                </a:solidFill>
              </a:rPr>
              <a:t> Veenkoloniën</a:t>
            </a:r>
            <a:endParaRPr lang="nl-NL" sz="2800" b="1" baseline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6044-86D4-4D28-93F0-151E5FD95AD5}" type="datetimeFigureOut">
              <a:rPr lang="nl-NL" smtClean="0"/>
              <a:pPr/>
              <a:t>11-12-2011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7D13-B7AC-4660-9FA3-3EA665171D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Rob%20Rietveld\Videos\Slagschaduw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76400" y="1643744"/>
            <a:ext cx="60851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SP bijeenkomst</a:t>
            </a:r>
          </a:p>
          <a:p>
            <a:pPr algn="ctr">
              <a:lnSpc>
                <a:spcPct val="200000"/>
              </a:lnSpc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2 december 2011</a:t>
            </a:r>
          </a:p>
          <a:p>
            <a:pPr algn="ctr">
              <a:lnSpc>
                <a:spcPct val="200000"/>
              </a:lnSpc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Gieterveen</a:t>
            </a:r>
          </a:p>
          <a:p>
            <a:pPr algn="ctr">
              <a:lnSpc>
                <a:spcPct val="200000"/>
              </a:lnSpc>
            </a:pPr>
            <a:endParaRPr lang="nl-NL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Rob Rietveld – Woordvoerder Tegenwind Veenkoloniën</a:t>
            </a:r>
            <a:endParaRPr lang="nl-NL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SC05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0542" y="555172"/>
            <a:ext cx="4124246" cy="6160910"/>
          </a:xfrm>
          <a:prstGeom prst="rect">
            <a:avLst/>
          </a:prstGeom>
        </p:spPr>
      </p:pic>
      <p:pic>
        <p:nvPicPr>
          <p:cNvPr id="4" name="Picture 6" descr="Mogen wij u leren kennen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145" y="4629729"/>
            <a:ext cx="1757026" cy="615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 k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8911" y="4607217"/>
            <a:ext cx="3168352" cy="2112235"/>
          </a:xfrm>
          <a:prstGeom prst="rect">
            <a:avLst/>
          </a:prstGeom>
        </p:spPr>
      </p:pic>
      <p:grpSp>
        <p:nvGrpSpPr>
          <p:cNvPr id="2" name="Groep 50"/>
          <p:cNvGrpSpPr/>
          <p:nvPr/>
        </p:nvGrpSpPr>
        <p:grpSpPr>
          <a:xfrm>
            <a:off x="3315381" y="5268686"/>
            <a:ext cx="3996065" cy="1128715"/>
            <a:chOff x="1900238" y="5257800"/>
            <a:chExt cx="3996065" cy="1128715"/>
          </a:xfrm>
        </p:grpSpPr>
        <p:grpSp>
          <p:nvGrpSpPr>
            <p:cNvPr id="3" name="Groep 48"/>
            <p:cNvGrpSpPr/>
            <p:nvPr/>
          </p:nvGrpSpPr>
          <p:grpSpPr>
            <a:xfrm>
              <a:off x="1900238" y="5257800"/>
              <a:ext cx="3996065" cy="1128715"/>
              <a:chOff x="1900238" y="5257800"/>
              <a:chExt cx="3996065" cy="1128715"/>
            </a:xfrm>
          </p:grpSpPr>
          <p:cxnSp>
            <p:nvCxnSpPr>
              <p:cNvPr id="19" name="Rechte verbindingslijn 18"/>
              <p:cNvCxnSpPr/>
              <p:nvPr/>
            </p:nvCxnSpPr>
            <p:spPr>
              <a:xfrm flipV="1">
                <a:off x="2786063" y="6057900"/>
                <a:ext cx="1204912" cy="47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/>
              <p:cNvCxnSpPr/>
              <p:nvPr/>
            </p:nvCxnSpPr>
            <p:spPr>
              <a:xfrm flipV="1">
                <a:off x="2781301" y="6358759"/>
                <a:ext cx="3115002" cy="277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met pijl 21"/>
              <p:cNvCxnSpPr/>
              <p:nvPr/>
            </p:nvCxnSpPr>
            <p:spPr>
              <a:xfrm rot="5400000">
                <a:off x="3708799" y="6218636"/>
                <a:ext cx="326229" cy="476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kstvak 23"/>
              <p:cNvSpPr txBox="1"/>
              <p:nvPr/>
            </p:nvSpPr>
            <p:spPr>
              <a:xfrm>
                <a:off x="3829050" y="6084094"/>
                <a:ext cx="8477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000" b="1" dirty="0" smtClean="0">
                    <a:solidFill>
                      <a:schemeClr val="bg1"/>
                    </a:solidFill>
                  </a:rPr>
                  <a:t>6,20m</a:t>
                </a:r>
                <a:endParaRPr lang="nl-NL" sz="1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Rechte verbindingslijn 25"/>
              <p:cNvCxnSpPr/>
              <p:nvPr/>
            </p:nvCxnSpPr>
            <p:spPr>
              <a:xfrm flipV="1">
                <a:off x="1900238" y="5257800"/>
                <a:ext cx="2667000" cy="47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met pijl 28"/>
              <p:cNvCxnSpPr/>
              <p:nvPr/>
            </p:nvCxnSpPr>
            <p:spPr>
              <a:xfrm rot="16200000" flipH="1">
                <a:off x="3948115" y="5815015"/>
                <a:ext cx="1119186" cy="952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kstvak 33"/>
            <p:cNvSpPr txBox="1"/>
            <p:nvPr/>
          </p:nvSpPr>
          <p:spPr>
            <a:xfrm>
              <a:off x="4438649" y="5631657"/>
              <a:ext cx="8477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21,20m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ep 49"/>
          <p:cNvGrpSpPr/>
          <p:nvPr/>
        </p:nvGrpSpPr>
        <p:grpSpPr>
          <a:xfrm>
            <a:off x="2810685" y="-928313"/>
            <a:ext cx="5877617" cy="7327150"/>
            <a:chOff x="1395542" y="-939199"/>
            <a:chExt cx="5877617" cy="7327150"/>
          </a:xfrm>
        </p:grpSpPr>
        <p:pic>
          <p:nvPicPr>
            <p:cNvPr id="8" name="Afbeelding 7" descr="molen uitgesneden copy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5542" y="-939199"/>
              <a:ext cx="2278818" cy="7327150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2953407" y="1576553"/>
              <a:ext cx="2280744" cy="10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/>
            <p:cNvCxnSpPr/>
            <p:nvPr/>
          </p:nvCxnSpPr>
          <p:spPr>
            <a:xfrm rot="16200000" flipH="1">
              <a:off x="2672381" y="3949139"/>
              <a:ext cx="4790823" cy="6667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vak 43"/>
            <p:cNvSpPr txBox="1"/>
            <p:nvPr/>
          </p:nvSpPr>
          <p:spPr>
            <a:xfrm>
              <a:off x="5085036" y="3019836"/>
              <a:ext cx="8477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90m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Rechte verbindingslijn met pijl 44"/>
            <p:cNvCxnSpPr/>
            <p:nvPr/>
          </p:nvCxnSpPr>
          <p:spPr>
            <a:xfrm rot="16200000" flipH="1">
              <a:off x="2511771" y="3132289"/>
              <a:ext cx="6356539" cy="91964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/>
            <p:cNvSpPr txBox="1"/>
            <p:nvPr/>
          </p:nvSpPr>
          <p:spPr>
            <a:xfrm>
              <a:off x="5773464" y="2016099"/>
              <a:ext cx="14996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135m tip van de wiek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317171" y="1143000"/>
            <a:ext cx="76417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>
                    <a:lumMod val="85000"/>
                  </a:schemeClr>
                </a:solidFill>
              </a:rPr>
              <a:t>Wat zijn de kernpunten van onze bezwaren?</a:t>
            </a:r>
          </a:p>
          <a:p>
            <a:pPr>
              <a:buFont typeface="Wingdings" pitchFamily="2" charset="2"/>
              <a:buChar char="ü"/>
            </a:pPr>
            <a:endParaRPr lang="nl-NL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19138" indent="-719138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3200" b="1" dirty="0" smtClean="0">
                <a:solidFill>
                  <a:schemeClr val="bg1">
                    <a:lumMod val="85000"/>
                  </a:schemeClr>
                </a:solidFill>
              </a:rPr>
              <a:t>Geluid</a:t>
            </a:r>
          </a:p>
          <a:p>
            <a:pPr marL="719138" indent="-719138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3200" b="1" dirty="0" smtClean="0">
                <a:solidFill>
                  <a:schemeClr val="bg1">
                    <a:lumMod val="85000"/>
                  </a:schemeClr>
                </a:solidFill>
              </a:rPr>
              <a:t>Slagschaduw</a:t>
            </a:r>
          </a:p>
          <a:p>
            <a:pPr marL="719138" indent="-719138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3200" b="1" dirty="0" smtClean="0">
                <a:solidFill>
                  <a:schemeClr val="bg1">
                    <a:lumMod val="85000"/>
                  </a:schemeClr>
                </a:solidFill>
              </a:rPr>
              <a:t>Economisch</a:t>
            </a:r>
          </a:p>
          <a:p>
            <a:pPr marL="719138" indent="-719138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3200" b="1" dirty="0" smtClean="0">
                <a:solidFill>
                  <a:schemeClr val="bg1">
                    <a:lumMod val="85000"/>
                  </a:schemeClr>
                </a:solidFill>
              </a:rPr>
              <a:t>Aantasting Flora/Fauna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/>
          <p:cNvSpPr txBox="1">
            <a:spLocks/>
          </p:cNvSpPr>
          <p:nvPr/>
        </p:nvSpPr>
        <p:spPr>
          <a:xfrm>
            <a:off x="1118961" y="2053999"/>
            <a:ext cx="7883525" cy="33126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Huidige geluidsnorm Veenkoloniën -&gt; 35dBa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AMvB 1-1-2011 windturbines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 47 </a:t>
            </a:r>
            <a:r>
              <a:rPr kumimoji="0" lang="nl-N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dBa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nl-N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lden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 is snelweg normering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baseline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1031875" y="813028"/>
            <a:ext cx="7883525" cy="6130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Bezwaren – Geluid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baseline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aGebied Gelui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085" y="1831660"/>
            <a:ext cx="7086600" cy="4348205"/>
          </a:xfrm>
          <a:prstGeom prst="rect">
            <a:avLst/>
          </a:prstGeom>
        </p:spPr>
      </p:pic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1097189" y="954542"/>
            <a:ext cx="7883525" cy="688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Bezwaren – Geluid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/>
          <p:cNvSpPr txBox="1">
            <a:spLocks/>
          </p:cNvSpPr>
          <p:nvPr/>
        </p:nvSpPr>
        <p:spPr>
          <a:xfrm>
            <a:off x="1097189" y="954542"/>
            <a:ext cx="7883525" cy="688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Bezwaren – Geluid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551045" y="2227445"/>
            <a:ext cx="669674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Frankrijk			1500 meter</a:t>
            </a: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Duitsland			1500 meter</a:t>
            </a: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USA </a:t>
            </a:r>
            <a:r>
              <a:rPr lang="nl-NL" sz="2800" dirty="0" err="1" smtClean="0">
                <a:solidFill>
                  <a:schemeClr val="bg1">
                    <a:lumMod val="85000"/>
                  </a:schemeClr>
                </a:solidFill>
              </a:rPr>
              <a:t>Californië</a:t>
            </a: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		3200 meter</a:t>
            </a: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Canada			2000 meter</a:t>
            </a: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Nederland	  	  	  160 meter</a:t>
            </a:r>
            <a:r>
              <a:rPr lang="nl-NL" sz="2800" b="1" dirty="0" smtClean="0">
                <a:solidFill>
                  <a:schemeClr val="bg1">
                    <a:lumMod val="85000"/>
                  </a:schemeClr>
                </a:solidFill>
              </a:rPr>
              <a:t>*</a:t>
            </a:r>
            <a:endParaRPr lang="nl-NL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/>
          <p:cNvSpPr txBox="1">
            <a:spLocks/>
          </p:cNvSpPr>
          <p:nvPr/>
        </p:nvSpPr>
        <p:spPr>
          <a:xfrm>
            <a:off x="1097189" y="954542"/>
            <a:ext cx="7883525" cy="688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Bezwaren – Geluid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maicorijdersclub.eu/406coupe/meer-over-windturbines/_wp_generated/wpde39b640_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747" y="2169167"/>
            <a:ext cx="7801882" cy="3070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97189" y="954542"/>
            <a:ext cx="7883525" cy="68897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Bezwaren – Slagschaduw</a:t>
            </a:r>
          </a:p>
          <a:p>
            <a:pPr lvl="1">
              <a:buNone/>
            </a:pP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Slagschaduw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74371" y="1530531"/>
            <a:ext cx="5965371" cy="47722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14450" y="1063172"/>
            <a:ext cx="7677150" cy="4891088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Kernpunten – Economie</a:t>
            </a:r>
          </a:p>
          <a:p>
            <a:pPr>
              <a:buNone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Waardedaling woningen</a:t>
            </a:r>
          </a:p>
          <a:p>
            <a:pPr marL="857250" lvl="1" indent="-457200"/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Direct</a:t>
            </a:r>
          </a:p>
          <a:p>
            <a:pPr marL="857250" lvl="1" indent="-457200"/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Indirect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Versterking krimp</a:t>
            </a:r>
          </a:p>
          <a:p>
            <a:pPr marL="857250" lvl="1" indent="-457200"/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Terugloop recreatie</a:t>
            </a:r>
          </a:p>
          <a:p>
            <a:pPr marL="857250" lvl="1" indent="-457200"/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Afbraak initiatieven</a:t>
            </a:r>
          </a:p>
          <a:p>
            <a:pPr marL="857250" lvl="1" indent="-457200"/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Huizen minder in trek met windturbines in de achter- of voortuin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50"/>
          <p:cNvGrpSpPr>
            <a:grpSpLocks/>
          </p:cNvGrpSpPr>
          <p:nvPr/>
        </p:nvGrpSpPr>
        <p:grpSpPr bwMode="auto">
          <a:xfrm>
            <a:off x="707571" y="772887"/>
            <a:ext cx="8294914" cy="4920343"/>
            <a:chOff x="206829" y="315686"/>
            <a:chExt cx="8708571" cy="5573485"/>
          </a:xfrm>
        </p:grpSpPr>
        <p:sp>
          <p:nvSpPr>
            <p:cNvPr id="50" name="Rechthoek 49"/>
            <p:cNvSpPr/>
            <p:nvPr/>
          </p:nvSpPr>
          <p:spPr>
            <a:xfrm>
              <a:off x="348109" y="315686"/>
              <a:ext cx="8567291" cy="55734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grpSp>
          <p:nvGrpSpPr>
            <p:cNvPr id="7" name="Groep 48"/>
            <p:cNvGrpSpPr/>
            <p:nvPr/>
          </p:nvGrpSpPr>
          <p:grpSpPr>
            <a:xfrm>
              <a:off x="206829" y="337457"/>
              <a:ext cx="8675915" cy="5148943"/>
              <a:chOff x="-500063" y="811213"/>
              <a:chExt cx="9798051" cy="5761037"/>
            </a:xfrm>
            <a:noFill/>
          </p:grpSpPr>
          <p:sp>
            <p:nvSpPr>
              <p:cNvPr id="2" name="Text Box 100"/>
              <p:cNvSpPr txBox="1">
                <a:spLocks noChangeArrowheads="1"/>
              </p:cNvSpPr>
              <p:nvPr/>
            </p:nvSpPr>
            <p:spPr bwMode="auto">
              <a:xfrm>
                <a:off x="142875" y="811213"/>
                <a:ext cx="8569325" cy="396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2000" b="1" dirty="0" err="1">
                    <a:solidFill>
                      <a:srgbClr val="FFFF00"/>
                    </a:solidFill>
                  </a:rPr>
                  <a:t>Rechterlijke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uitspraken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Onroerend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Zaken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Belasting</a:t>
                </a:r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8" name="Groep 153"/>
              <p:cNvGrpSpPr>
                <a:grpSpLocks/>
              </p:cNvGrpSpPr>
              <p:nvPr/>
            </p:nvGrpSpPr>
            <p:grpSpPr bwMode="auto">
              <a:xfrm>
                <a:off x="7643813" y="3857625"/>
                <a:ext cx="1654175" cy="738188"/>
                <a:chOff x="7572396" y="3214686"/>
                <a:chExt cx="1654177" cy="738664"/>
              </a:xfrm>
              <a:grpFill/>
            </p:grpSpPr>
            <p:sp>
              <p:nvSpPr>
                <p:cNvPr id="4" name="Rectangle 52"/>
                <p:cNvSpPr>
                  <a:spLocks noChangeArrowheads="1"/>
                </p:cNvSpPr>
                <p:nvPr/>
              </p:nvSpPr>
              <p:spPr bwMode="auto">
                <a:xfrm>
                  <a:off x="7572396" y="3267074"/>
                  <a:ext cx="288000" cy="215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nl-NL" sz="1200"/>
                </a:p>
              </p:txBody>
            </p:sp>
            <p:sp>
              <p:nvSpPr>
                <p:cNvPr id="5" name="Rectangle 54"/>
                <p:cNvSpPr>
                  <a:spLocks noChangeArrowheads="1"/>
                </p:cNvSpPr>
                <p:nvPr/>
              </p:nvSpPr>
              <p:spPr bwMode="auto">
                <a:xfrm>
                  <a:off x="7572396" y="3714752"/>
                  <a:ext cx="288000" cy="215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nl-NL" sz="1200"/>
                </a:p>
              </p:txBody>
            </p:sp>
            <p:sp>
              <p:nvSpPr>
                <p:cNvPr id="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7858148" y="3214686"/>
                  <a:ext cx="1368425" cy="7386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spcAft>
                      <a:spcPct val="50000"/>
                    </a:spcAft>
                    <a:defRPr/>
                  </a:pPr>
                  <a:r>
                    <a:rPr lang="en-US" sz="1400">
                      <a:solidFill>
                        <a:srgbClr val="FFFF00"/>
                      </a:solidFill>
                    </a:rPr>
                    <a:t>vermindering</a:t>
                  </a:r>
                </a:p>
                <a:p>
                  <a:pPr algn="ctr" eaLnBrk="0" hangingPunct="0">
                    <a:spcBef>
                      <a:spcPct val="50000"/>
                    </a:spcBef>
                    <a:spcAft>
                      <a:spcPct val="50000"/>
                    </a:spcAft>
                    <a:defRPr/>
                  </a:pPr>
                  <a:r>
                    <a:rPr lang="en-US" sz="1400">
                      <a:solidFill>
                        <a:srgbClr val="FFFF00"/>
                      </a:solidFill>
                    </a:rPr>
                    <a:t>restwaarde</a:t>
                  </a:r>
                </a:p>
              </p:txBody>
            </p:sp>
          </p:grpSp>
          <p:grpSp>
            <p:nvGrpSpPr>
              <p:cNvPr id="9" name="Groep 152"/>
              <p:cNvGrpSpPr>
                <a:grpSpLocks/>
              </p:cNvGrpSpPr>
              <p:nvPr/>
            </p:nvGrpSpPr>
            <p:grpSpPr bwMode="auto">
              <a:xfrm>
                <a:off x="-500063" y="1679575"/>
                <a:ext cx="8072438" cy="4892675"/>
                <a:chOff x="288964" y="1423987"/>
                <a:chExt cx="8463867" cy="4892429"/>
              </a:xfrm>
              <a:grpFill/>
            </p:grpSpPr>
            <p:grpSp>
              <p:nvGrpSpPr>
                <p:cNvPr id="23" name="Groep 151"/>
                <p:cNvGrpSpPr>
                  <a:grpSpLocks/>
                </p:cNvGrpSpPr>
                <p:nvPr/>
              </p:nvGrpSpPr>
              <p:grpSpPr bwMode="auto">
                <a:xfrm>
                  <a:off x="1212854" y="1423987"/>
                  <a:ext cx="7431112" cy="4010025"/>
                  <a:chOff x="1212854" y="1423987"/>
                  <a:chExt cx="7431112" cy="4010025"/>
                </a:xfrm>
                <a:grpFill/>
              </p:grpSpPr>
              <p:graphicFrame>
                <p:nvGraphicFramePr>
                  <p:cNvPr id="22" name="Chart 3"/>
                  <p:cNvGraphicFramePr>
                    <a:graphicFrameLocks/>
                  </p:cNvGraphicFramePr>
                  <p:nvPr/>
                </p:nvGraphicFramePr>
                <p:xfrm>
                  <a:off x="1638300" y="1423987"/>
                  <a:ext cx="7005666" cy="401002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  <p:grpSp>
                <p:nvGrpSpPr>
                  <p:cNvPr id="31" name="Groep 91"/>
                  <p:cNvGrpSpPr>
                    <a:grpSpLocks/>
                  </p:cNvGrpSpPr>
                  <p:nvPr/>
                </p:nvGrpSpPr>
                <p:grpSpPr bwMode="auto">
                  <a:xfrm>
                    <a:off x="1212854" y="1500177"/>
                    <a:ext cx="338556" cy="3897822"/>
                    <a:chOff x="1212850" y="1428736"/>
                    <a:chExt cx="278650" cy="3360759"/>
                  </a:xfrm>
                  <a:grpFill/>
                </p:grpSpPr>
                <p:sp>
                  <p:nvSpPr>
                    <p:cNvPr id="44" name="Rectangle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9700" y="4603736"/>
                      <a:ext cx="81800" cy="185759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nl-NL" sz="1400" b="1">
                          <a:solidFill>
                            <a:srgbClr val="FFFF00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45" name="Rectangle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12850" y="3808399"/>
                      <a:ext cx="245402" cy="185759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nl-NL" sz="1400" b="1">
                          <a:solidFill>
                            <a:srgbClr val="FFFF00"/>
                          </a:solidFill>
                        </a:rPr>
                        <a:t>200</a:t>
                      </a:r>
                    </a:p>
                  </p:txBody>
                </p:sp>
                <p:sp>
                  <p:nvSpPr>
                    <p:cNvPr id="46" name="Rectangle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12850" y="3020999"/>
                      <a:ext cx="245402" cy="185759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nl-NL" sz="1400" b="1">
                          <a:solidFill>
                            <a:srgbClr val="FFFF00"/>
                          </a:solidFill>
                        </a:rPr>
                        <a:t>400</a:t>
                      </a:r>
                    </a:p>
                  </p:txBody>
                </p:sp>
                <p:sp>
                  <p:nvSpPr>
                    <p:cNvPr id="47" name="Rectangle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12850" y="2224074"/>
                      <a:ext cx="245402" cy="185759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nl-NL" sz="1400" b="1">
                          <a:solidFill>
                            <a:srgbClr val="FFFF00"/>
                          </a:solidFill>
                        </a:rPr>
                        <a:t>600</a:t>
                      </a:r>
                    </a:p>
                  </p:txBody>
                </p:sp>
                <p:sp>
                  <p:nvSpPr>
                    <p:cNvPr id="48" name="Rectangle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12850" y="1428736"/>
                      <a:ext cx="245402" cy="185759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nl-NL" sz="1400" b="1">
                          <a:solidFill>
                            <a:srgbClr val="FFFF00"/>
                          </a:solidFill>
                        </a:rPr>
                        <a:t>800</a:t>
                      </a:r>
                    </a:p>
                  </p:txBody>
                </p:sp>
              </p:grpSp>
              <p:sp>
                <p:nvSpPr>
                  <p:cNvPr id="24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071802" y="4214818"/>
                    <a:ext cx="288925" cy="2159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endParaRPr lang="nl-NL" sz="1200"/>
                  </a:p>
                </p:txBody>
              </p:sp>
              <p:sp>
                <p:nvSpPr>
                  <p:cNvPr id="25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786314" y="3714752"/>
                    <a:ext cx="288925" cy="2159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endParaRPr lang="nl-NL" sz="1200"/>
                  </a:p>
                </p:txBody>
              </p:sp>
              <p:sp>
                <p:nvSpPr>
                  <p:cNvPr id="26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5929322" y="3355976"/>
                    <a:ext cx="288925" cy="2159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endParaRPr lang="nl-NL" sz="1200"/>
                  </a:p>
                </p:txBody>
              </p:sp>
              <p:sp>
                <p:nvSpPr>
                  <p:cNvPr id="27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7072330" y="4213232"/>
                    <a:ext cx="288925" cy="2159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endParaRPr lang="nl-NL" sz="1200"/>
                  </a:p>
                </p:txBody>
              </p:sp>
              <p:sp>
                <p:nvSpPr>
                  <p:cNvPr id="28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643306" y="4161600"/>
                    <a:ext cx="288925" cy="2159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endParaRPr lang="nl-NL" sz="1200"/>
                  </a:p>
                </p:txBody>
              </p:sp>
              <p:sp>
                <p:nvSpPr>
                  <p:cNvPr id="2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214810" y="3784604"/>
                    <a:ext cx="288925" cy="2159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endParaRPr lang="nl-NL" sz="1200"/>
                  </a:p>
                </p:txBody>
              </p:sp>
              <p:sp>
                <p:nvSpPr>
                  <p:cNvPr id="30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1928794" y="1857364"/>
                    <a:ext cx="428628" cy="21431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endParaRPr lang="nl-NL" sz="1200"/>
                  </a:p>
                </p:txBody>
              </p:sp>
              <p:grpSp>
                <p:nvGrpSpPr>
                  <p:cNvPr id="49" name="Groep 144"/>
                  <p:cNvGrpSpPr>
                    <a:grpSpLocks/>
                  </p:cNvGrpSpPr>
                  <p:nvPr/>
                </p:nvGrpSpPr>
                <p:grpSpPr bwMode="auto">
                  <a:xfrm>
                    <a:off x="1857355" y="1785926"/>
                    <a:ext cx="6786611" cy="2786082"/>
                    <a:chOff x="1857355" y="1785926"/>
                    <a:chExt cx="6786611" cy="2786082"/>
                  </a:xfrm>
                  <a:grpFill/>
                </p:grpSpPr>
                <p:sp>
                  <p:nvSpPr>
                    <p:cNvPr id="32" name="Text Box 66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1857355" y="1785926"/>
                      <a:ext cx="678652" cy="30777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22%</a:t>
                      </a:r>
                    </a:p>
                  </p:txBody>
                </p:sp>
                <p:sp>
                  <p:nvSpPr>
                    <p:cNvPr id="33" name="Text Box 67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2357422" y="3531340"/>
                      <a:ext cx="607605" cy="349776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29</a:t>
                      </a:r>
                    </a:p>
                  </p:txBody>
                </p:sp>
                <p:sp>
                  <p:nvSpPr>
                    <p:cNvPr id="34" name="Text Box 68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2947102" y="4220501"/>
                      <a:ext cx="553328" cy="35150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30</a:t>
                      </a:r>
                    </a:p>
                  </p:txBody>
                </p:sp>
                <p:sp>
                  <p:nvSpPr>
                    <p:cNvPr id="35" name="Text Box 69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3524637" y="4142581"/>
                      <a:ext cx="547297" cy="349776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51</a:t>
                      </a:r>
                    </a:p>
                  </p:txBody>
                </p:sp>
                <p:sp>
                  <p:nvSpPr>
                    <p:cNvPr id="36" name="Text Box 70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4071934" y="3751248"/>
                      <a:ext cx="607605" cy="349776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30</a:t>
                      </a:r>
                    </a:p>
                  </p:txBody>
                </p:sp>
                <p:sp>
                  <p:nvSpPr>
                    <p:cNvPr id="37" name="Text Box 7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4643438" y="3688912"/>
                      <a:ext cx="607605" cy="349776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25</a:t>
                      </a:r>
                    </a:p>
                  </p:txBody>
                </p:sp>
                <p:sp>
                  <p:nvSpPr>
                    <p:cNvPr id="38" name="Text Box 76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214942" y="2511450"/>
                      <a:ext cx="607605" cy="35150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12,5</a:t>
                      </a:r>
                    </a:p>
                  </p:txBody>
                </p:sp>
                <p:sp>
                  <p:nvSpPr>
                    <p:cNvPr id="39" name="Text Box 77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786446" y="3286124"/>
                      <a:ext cx="606097" cy="349776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15</a:t>
                      </a:r>
                    </a:p>
                  </p:txBody>
                </p:sp>
                <p:sp>
                  <p:nvSpPr>
                    <p:cNvPr id="40" name="Text Box 78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321849" y="3140006"/>
                      <a:ext cx="607605" cy="30777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15</a:t>
                      </a:r>
                    </a:p>
                  </p:txBody>
                </p:sp>
                <p:sp>
                  <p:nvSpPr>
                    <p:cNvPr id="41" name="Text Box 67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8036361" y="3500438"/>
                      <a:ext cx="607605" cy="30777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7%</a:t>
                      </a:r>
                    </a:p>
                  </p:txBody>
                </p:sp>
                <p:sp>
                  <p:nvSpPr>
                    <p:cNvPr id="42" name="Text Box 67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464857" y="3143248"/>
                      <a:ext cx="607605" cy="30777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43" name="Text Box 67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893353" y="4192793"/>
                      <a:ext cx="607605" cy="30777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en-GB" sz="1400">
                          <a:solidFill>
                            <a:srgbClr val="FFFF00"/>
                          </a:solidFill>
                        </a:rPr>
                        <a:t>50</a:t>
                      </a:r>
                    </a:p>
                  </p:txBody>
                </p:sp>
              </p:grpSp>
            </p:grpSp>
            <p:grpSp>
              <p:nvGrpSpPr>
                <p:cNvPr id="51" name="Groep 150"/>
                <p:cNvGrpSpPr>
                  <a:grpSpLocks/>
                </p:cNvGrpSpPr>
                <p:nvPr/>
              </p:nvGrpSpPr>
              <p:grpSpPr bwMode="auto">
                <a:xfrm>
                  <a:off x="288964" y="6010992"/>
                  <a:ext cx="8463867" cy="305424"/>
                  <a:chOff x="288964" y="6010992"/>
                  <a:chExt cx="8463867" cy="305424"/>
                </a:xfrm>
                <a:grpFill/>
              </p:grpSpPr>
              <p:sp>
                <p:nvSpPr>
                  <p:cNvPr id="10" name="Text Box 87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288964" y="6011538"/>
                    <a:ext cx="2177323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de-DE" sz="1400">
                        <a:solidFill>
                          <a:srgbClr val="FFFF00"/>
                        </a:solidFill>
                      </a:rPr>
                      <a:t>Littenseradiel '02</a:t>
                    </a:r>
                  </a:p>
                </p:txBody>
              </p:sp>
              <p:sp>
                <p:nvSpPr>
                  <p:cNvPr id="11" name="Text Box 88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861451" y="6010992"/>
                    <a:ext cx="2175778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de-DE" sz="1400">
                        <a:solidFill>
                          <a:srgbClr val="FFFF00"/>
                        </a:solidFill>
                      </a:rPr>
                      <a:t>Littenseradiel '02</a:t>
                    </a:r>
                  </a:p>
                </p:txBody>
              </p:sp>
              <p:sp>
                <p:nvSpPr>
                  <p:cNvPr id="12" name="Text Box 89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1432393" y="6010992"/>
                    <a:ext cx="2175778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de-DE" sz="1400">
                        <a:solidFill>
                          <a:srgbClr val="FFFF00"/>
                        </a:solidFill>
                      </a:rPr>
                      <a:t>Termunterzijl '05</a:t>
                    </a:r>
                  </a:p>
                </p:txBody>
              </p:sp>
              <p:sp>
                <p:nvSpPr>
                  <p:cNvPr id="13" name="Text Box 90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2003335" y="6010992"/>
                    <a:ext cx="2175778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de-DE" sz="1400">
                        <a:solidFill>
                          <a:srgbClr val="FFFF00"/>
                        </a:solidFill>
                      </a:rPr>
                      <a:t>Wunseradiel '06</a:t>
                    </a:r>
                  </a:p>
                </p:txBody>
              </p:sp>
              <p:sp>
                <p:nvSpPr>
                  <p:cNvPr id="14" name="Text Box 91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2574277" y="6010992"/>
                    <a:ext cx="2175778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de-DE" sz="1400">
                        <a:solidFill>
                          <a:srgbClr val="FFFF00"/>
                        </a:solidFill>
                      </a:rPr>
                      <a:t>Wunseradiel '06 </a:t>
                    </a:r>
                    <a:endParaRPr lang="nl-NL" sz="14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15" name="Text Box 92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3145219" y="6010992"/>
                    <a:ext cx="2175778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nl-NL" sz="1400">
                        <a:solidFill>
                          <a:srgbClr val="FFFF00"/>
                        </a:solidFill>
                      </a:rPr>
                      <a:t>Nijefurd '06</a:t>
                    </a:r>
                  </a:p>
                </p:txBody>
              </p:sp>
              <p:sp>
                <p:nvSpPr>
                  <p:cNvPr id="16" name="Text Box 93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3716161" y="6010992"/>
                    <a:ext cx="2175778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nl-NL" sz="1400">
                        <a:solidFill>
                          <a:srgbClr val="FFFF00"/>
                        </a:solidFill>
                      </a:rPr>
                      <a:t>Wormerland '06</a:t>
                    </a:r>
                  </a:p>
                </p:txBody>
              </p:sp>
              <p:sp>
                <p:nvSpPr>
                  <p:cNvPr id="17" name="Text Box 94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4287103" y="6010992"/>
                    <a:ext cx="2175778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nl-NL" sz="1400">
                        <a:solidFill>
                          <a:srgbClr val="FFFF00"/>
                        </a:solidFill>
                      </a:rPr>
                      <a:t>Ommen '06</a:t>
                    </a:r>
                  </a:p>
                </p:txBody>
              </p:sp>
              <p:sp>
                <p:nvSpPr>
                  <p:cNvPr id="18" name="Text Box 95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4858045" y="6011538"/>
                    <a:ext cx="2177323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nl-NL" sz="1400">
                        <a:solidFill>
                          <a:srgbClr val="FFFF00"/>
                        </a:solidFill>
                      </a:rPr>
                      <a:t>Ommen '06</a:t>
                    </a:r>
                  </a:p>
                </p:txBody>
              </p:sp>
              <p:sp>
                <p:nvSpPr>
                  <p:cNvPr id="19" name="Text Box 95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5430532" y="6011538"/>
                    <a:ext cx="2177323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nl-NL" sz="1400">
                        <a:solidFill>
                          <a:srgbClr val="FFFF00"/>
                        </a:solidFill>
                      </a:rPr>
                      <a:t>Zijpe ‘09</a:t>
                    </a:r>
                  </a:p>
                </p:txBody>
              </p:sp>
              <p:sp>
                <p:nvSpPr>
                  <p:cNvPr id="20" name="Text Box 95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6003019" y="6011538"/>
                    <a:ext cx="2177323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nl-NL" sz="1400">
                        <a:solidFill>
                          <a:srgbClr val="FFFF00"/>
                        </a:solidFill>
                      </a:rPr>
                      <a:t>Sluis ‘09</a:t>
                    </a:r>
                  </a:p>
                </p:txBody>
              </p:sp>
              <p:sp>
                <p:nvSpPr>
                  <p:cNvPr id="21" name="Text Box 95"/>
                  <p:cNvSpPr txBox="1">
                    <a:spLocks noChangeAspect="1" noChangeArrowheads="1"/>
                  </p:cNvSpPr>
                  <p:nvPr/>
                </p:nvSpPr>
                <p:spPr bwMode="auto">
                  <a:xfrm rot="-2700000">
                    <a:off x="6575508" y="6011538"/>
                    <a:ext cx="2177323" cy="30487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r>
                      <a:rPr lang="nl-NL" sz="1400">
                        <a:solidFill>
                          <a:srgbClr val="FFFF00"/>
                        </a:solidFill>
                      </a:rPr>
                      <a:t>Sluis ‘09</a:t>
                    </a:r>
                  </a:p>
                </p:txBody>
              </p:sp>
            </p:grpSp>
          </p:grpSp>
        </p:grpSp>
      </p:grpSp>
      <p:sp>
        <p:nvSpPr>
          <p:cNvPr id="52" name="Tekstvak 51"/>
          <p:cNvSpPr txBox="1">
            <a:spLocks noChangeArrowheads="1"/>
          </p:cNvSpPr>
          <p:nvPr/>
        </p:nvSpPr>
        <p:spPr bwMode="auto">
          <a:xfrm>
            <a:off x="892175" y="5808844"/>
            <a:ext cx="8251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</a:rPr>
              <a:t>Waardedaling gemiddeld 22% !!!!!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38200" y="1107168"/>
            <a:ext cx="8142514" cy="1470025"/>
          </a:xfrm>
          <a:prstGeom prst="rect">
            <a:avLst/>
          </a:prstGeom>
        </p:spPr>
        <p:txBody>
          <a:bodyPr/>
          <a:lstStyle/>
          <a:p>
            <a:r>
              <a:rPr lang="nl-NL" sz="4000" dirty="0" smtClean="0">
                <a:solidFill>
                  <a:schemeClr val="bg1">
                    <a:lumMod val="85000"/>
                  </a:schemeClr>
                </a:solidFill>
              </a:rPr>
              <a:t>Windturbines in de Veenkoloniën</a:t>
            </a:r>
            <a:endParaRPr lang="nl-NL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Afbeelding 4" descr="ban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310609"/>
            <a:ext cx="3341914" cy="1256655"/>
          </a:xfrm>
          <a:prstGeom prst="rect">
            <a:avLst/>
          </a:prstGeom>
        </p:spPr>
      </p:pic>
      <p:pic>
        <p:nvPicPr>
          <p:cNvPr id="7170" name="Picture 2" descr="WindNE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69757"/>
            <a:ext cx="4398946" cy="926586"/>
          </a:xfrm>
          <a:prstGeom prst="rect">
            <a:avLst/>
          </a:prstGeom>
          <a:noFill/>
        </p:spPr>
      </p:pic>
      <p:pic>
        <p:nvPicPr>
          <p:cNvPr id="7172" name="Picture 4" descr="http://www.tegenwindn33.nl/images/img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689" y="3741282"/>
            <a:ext cx="2424339" cy="2214231"/>
          </a:xfrm>
          <a:prstGeom prst="rect">
            <a:avLst/>
          </a:prstGeom>
          <a:noFill/>
        </p:spPr>
      </p:pic>
      <p:pic>
        <p:nvPicPr>
          <p:cNvPr id="7174" name="Picture 6" descr="Platform Sto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6174" y="4640262"/>
            <a:ext cx="4095669" cy="41070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66618" y="773276"/>
            <a:ext cx="4776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Kernpunten – Economie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45772" y="1741715"/>
            <a:ext cx="633548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De gevolgen waardedaling van de huizen</a:t>
            </a:r>
          </a:p>
          <a:p>
            <a:endParaRPr lang="nl-NL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33400" lvl="2" indent="-53340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Huis als pensioenvoorziening?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Hypotheek</a:t>
            </a:r>
          </a:p>
          <a:p>
            <a:pPr marL="990600" lvl="3" indent="-5334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NHG (125% van WOZ waarde)</a:t>
            </a:r>
          </a:p>
          <a:p>
            <a:pPr marL="990600" lvl="3" indent="-5334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75% van WOZ waarde (rente)</a:t>
            </a:r>
          </a:p>
          <a:p>
            <a:pPr marL="990600" lvl="3" indent="-5334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bg1">
                    <a:lumMod val="85000"/>
                  </a:schemeClr>
                </a:solidFill>
              </a:rPr>
              <a:t>Afbetaling onderdekking hypotheek</a:t>
            </a:r>
          </a:p>
          <a:p>
            <a:pPr marL="990600" lvl="3" indent="-533400">
              <a:buFont typeface="Wingdings" pitchFamily="2" charset="2"/>
              <a:buChar char="Ø"/>
            </a:pPr>
            <a:endParaRPr lang="nl-NL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97705" y="1494290"/>
            <a:ext cx="6621462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Verkwisting </a:t>
            </a:r>
            <a:r>
              <a:rPr lang="nl-NL" sz="3600" dirty="0" err="1" smtClean="0">
                <a:solidFill>
                  <a:schemeClr val="bg1">
                    <a:lumMod val="85000"/>
                  </a:schemeClr>
                </a:solidFill>
              </a:rPr>
              <a:t>USP’s</a:t>
            </a: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 -&gt; Recreatie</a:t>
            </a: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  <a:p>
            <a:pPr indent="-990600">
              <a:lnSpc>
                <a:spcPct val="150000"/>
              </a:lnSpc>
              <a:buFont typeface="Wingdings" pitchFamily="2" charset="2"/>
              <a:buChar char="Ø"/>
              <a:tabLst>
                <a:tab pos="533400" algn="l"/>
                <a:tab pos="719138" algn="l"/>
              </a:tabLst>
              <a:defRPr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Natuur</a:t>
            </a:r>
          </a:p>
          <a:p>
            <a:pPr indent="-990600">
              <a:lnSpc>
                <a:spcPct val="150000"/>
              </a:lnSpc>
              <a:buFont typeface="Wingdings" pitchFamily="2" charset="2"/>
              <a:buChar char="Ø"/>
              <a:tabLst>
                <a:tab pos="533400" algn="l"/>
                <a:tab pos="719138" algn="l"/>
              </a:tabLst>
              <a:defRPr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Rust en Ruimte</a:t>
            </a:r>
          </a:p>
          <a:p>
            <a:pPr indent="-990600">
              <a:lnSpc>
                <a:spcPct val="150000"/>
              </a:lnSpc>
              <a:buFont typeface="Wingdings" pitchFamily="2" charset="2"/>
              <a:buChar char="Ø"/>
              <a:tabLst>
                <a:tab pos="533400" algn="l"/>
                <a:tab pos="719138" algn="l"/>
              </a:tabLst>
              <a:defRPr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Donker</a:t>
            </a:r>
          </a:p>
        </p:txBody>
      </p:sp>
      <p:sp>
        <p:nvSpPr>
          <p:cNvPr id="5" name="Rechthoek 4"/>
          <p:cNvSpPr/>
          <p:nvPr/>
        </p:nvSpPr>
        <p:spPr>
          <a:xfrm>
            <a:off x="2416067" y="805934"/>
            <a:ext cx="4725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Kernpunten – Economie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851251" y="4621129"/>
            <a:ext cx="80484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FF0000"/>
                </a:solidFill>
              </a:rPr>
              <a:t>!!! KRIMP !!!</a:t>
            </a:r>
          </a:p>
          <a:p>
            <a:pPr algn="ctr"/>
            <a:r>
              <a:rPr lang="nl-NL" sz="3200" b="1" dirty="0" smtClean="0">
                <a:solidFill>
                  <a:srgbClr val="FF0000"/>
                </a:solidFill>
              </a:rPr>
              <a:t>Waardedaling </a:t>
            </a:r>
            <a:r>
              <a:rPr lang="nl-NL" sz="3200" b="1" dirty="0">
                <a:solidFill>
                  <a:srgbClr val="FF0000"/>
                </a:solidFill>
              </a:rPr>
              <a:t>&gt;&gt;&gt;&gt; 22% !!!!!</a:t>
            </a: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Sociale voorzieningen onder druk!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46405" y="805934"/>
            <a:ext cx="5064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Kernpunten – Flora/Fauna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47057" y="1687286"/>
            <a:ext cx="79792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De Veenkoloniën is een uniek gebied</a:t>
            </a:r>
          </a:p>
          <a:p>
            <a:pPr>
              <a:lnSpc>
                <a:spcPct val="200000"/>
              </a:lnSpc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Flora/Fauna -&gt; kracht achter de recreatie</a:t>
            </a:r>
          </a:p>
          <a:p>
            <a:pPr>
              <a:lnSpc>
                <a:spcPct val="200000"/>
              </a:lnSpc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Toonaangevende autoriteiten geven dit aan</a:t>
            </a:r>
          </a:p>
          <a:p>
            <a:pPr>
              <a:lnSpc>
                <a:spcPct val="200000"/>
              </a:lnSpc>
            </a:pPr>
            <a:r>
              <a:rPr lang="nl-NL" sz="3200" dirty="0" smtClean="0">
                <a:solidFill>
                  <a:schemeClr val="bg1">
                    <a:lumMod val="85000"/>
                  </a:schemeClr>
                </a:solidFill>
              </a:rPr>
              <a:t>Manifest hierover volgt</a:t>
            </a:r>
          </a:p>
          <a:p>
            <a:pPr>
              <a:lnSpc>
                <a:spcPct val="200000"/>
              </a:lnSpc>
            </a:pPr>
            <a:endParaRPr lang="nl-NL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96079" y="1464035"/>
            <a:ext cx="7910464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Ruimte geeft energie. Ruimte is brandstof. .</a:t>
            </a: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Stilte geeft energie. Stilte is brandstof. </a:t>
            </a: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Duisternis geeft energie. Duisternis is brandstof. </a:t>
            </a: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Ruimte is een schaars goed.</a:t>
            </a: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Stilte bestaat eigenlijk al niet meer, hier nog relatief in hoge mate.</a:t>
            </a: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Waar heb je in ons land nog zulke prachtige sterrenhemels?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Ruimte, stilte en duisternis zijn de fossiele brandstoffen voor de mens. Dat wordt vaak vergeten.</a:t>
            </a: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Mensen die zijn 'opgebrand' komen naar ons gebied om weer 'op te laden'.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2000" i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Deze fossielen om op te laden hebben dus een hoge economische waarde. </a:t>
            </a: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246405" y="805934"/>
            <a:ext cx="5064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Kernpunten – Flora/Fauna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16473" y="783100"/>
            <a:ext cx="7690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>
                <a:solidFill>
                  <a:schemeClr val="bg1">
                    <a:lumMod val="85000"/>
                  </a:schemeClr>
                </a:solidFill>
              </a:rPr>
              <a:t>Wat zijn de kernpunten van onze bezwaren?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17172" y="2133600"/>
            <a:ext cx="7663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150000"/>
              </a:lnSpc>
            </a:pPr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Aantasting Wooncomfort elementen = </a:t>
            </a:r>
            <a:r>
              <a:rPr lang="nl-NL" sz="2400" b="1" u="sng" dirty="0" smtClean="0">
                <a:solidFill>
                  <a:schemeClr val="bg1">
                    <a:lumMod val="85000"/>
                  </a:schemeClr>
                </a:solidFill>
              </a:rPr>
              <a:t>NIMBY / NIVEA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Geluid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Slagschaduw</a:t>
            </a:r>
            <a:endParaRPr lang="nl-NL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73629" y="4049486"/>
            <a:ext cx="644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Dit is niet af te kopen door participatie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295400" y="4724401"/>
            <a:ext cx="76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Hanteer een redelijke afstand (35dBa grens) en kijk eerst of je daarmee de doelstelling kan halen.</a:t>
            </a:r>
            <a:endParaRPr lang="nl-NL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06287" y="5714999"/>
            <a:ext cx="544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Onderzoek ook eerst de alternatieven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06286" y="1589313"/>
            <a:ext cx="644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Het proces en de volgorde is verkeerd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dvAuto="100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579438"/>
            <a:ext cx="7772400" cy="792162"/>
          </a:xfrm>
          <a:prstGeom prst="rect">
            <a:avLst/>
          </a:prstGeo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Alternatieven voor windenergie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55700" y="1600200"/>
            <a:ext cx="79883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Inzet op alternatieve duurzame energie</a:t>
            </a:r>
          </a:p>
          <a:p>
            <a:pPr indent="-990600">
              <a:spcBef>
                <a:spcPts val="600"/>
              </a:spcBef>
              <a:buFont typeface="Wingdings" pitchFamily="2" charset="2"/>
              <a:buChar char="Ø"/>
              <a:tabLst>
                <a:tab pos="533400" algn="l"/>
                <a:tab pos="719138" algn="l"/>
              </a:tabLst>
              <a:defRPr/>
            </a:pP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Bio-vergisting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pPr indent="-990600">
              <a:spcBef>
                <a:spcPts val="600"/>
              </a:spcBef>
              <a:buFont typeface="Wingdings" pitchFamily="2" charset="2"/>
              <a:buChar char="Ø"/>
              <a:tabLst>
                <a:tab pos="533400" algn="l"/>
                <a:tab pos="719138" algn="l"/>
              </a:tabLst>
              <a:defRPr/>
            </a:pP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Bio-raffinage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pPr indent="-990600">
              <a:spcBef>
                <a:spcPts val="600"/>
              </a:spcBef>
              <a:buFont typeface="Wingdings" pitchFamily="2" charset="2"/>
              <a:buChar char="Ø"/>
              <a:tabLst>
                <a:tab pos="533400" algn="l"/>
                <a:tab pos="719138" algn="l"/>
              </a:tabLst>
              <a:defRPr/>
            </a:pP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Zonne-energie</a:t>
            </a:r>
          </a:p>
          <a:p>
            <a:pPr indent="-990600">
              <a:spcBef>
                <a:spcPts val="600"/>
              </a:spcBef>
              <a:buFont typeface="Wingdings" pitchFamily="2" charset="2"/>
              <a:buChar char="Ø"/>
              <a:tabLst>
                <a:tab pos="533400" algn="l"/>
                <a:tab pos="719138" algn="l"/>
              </a:tabLst>
              <a:defRPr/>
            </a:pP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Warmte Kracht Koppeling</a:t>
            </a:r>
          </a:p>
          <a:p>
            <a:pPr indent="-990600">
              <a:spcBef>
                <a:spcPts val="600"/>
              </a:spcBef>
              <a:buFont typeface="Wingdings" pitchFamily="2" charset="2"/>
              <a:buChar char="Ø"/>
              <a:tabLst>
                <a:tab pos="533400" algn="l"/>
                <a:tab pos="719138" algn="l"/>
              </a:tabLst>
              <a:defRPr/>
            </a:pP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Geo-warmte</a:t>
            </a: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pPr indent="-990600">
              <a:spcBef>
                <a:spcPts val="600"/>
              </a:spcBef>
              <a:buFont typeface="Wingdings" pitchFamily="2" charset="2"/>
              <a:buChar char="Ø"/>
              <a:tabLst>
                <a:tab pos="533400" algn="l"/>
                <a:tab pos="719138" algn="l"/>
              </a:tabLst>
              <a:defRPr/>
            </a:pP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Aardwarmte (warmtewisselaars)</a:t>
            </a:r>
          </a:p>
          <a:p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27314" y="579438"/>
            <a:ext cx="8316686" cy="792162"/>
          </a:xfrm>
          <a:prstGeom prst="rect">
            <a:avLst/>
          </a:prstGeo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Alternatieven voor windenergie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55700" y="1600200"/>
            <a:ext cx="7857671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Een voor iedereen acceptabele mix?</a:t>
            </a:r>
          </a:p>
          <a:p>
            <a:pPr>
              <a:spcBef>
                <a:spcPts val="600"/>
              </a:spcBef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Windenergie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Op zee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Langs de kust 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In ruime, niet bewoonde gebieden</a:t>
            </a:r>
          </a:p>
          <a:p>
            <a:pPr>
              <a:spcBef>
                <a:spcPts val="600"/>
              </a:spcBef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Zonne-energie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Binnenland, burger participatie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Subsidiëren zoals nu windenergie</a:t>
            </a:r>
          </a:p>
          <a:p>
            <a:pPr>
              <a:spcBef>
                <a:spcPts val="600"/>
              </a:spcBef>
              <a:defRPr/>
            </a:pPr>
            <a:r>
              <a:rPr lang="nl-NL" sz="2400" dirty="0" err="1" smtClean="0">
                <a:solidFill>
                  <a:schemeClr val="bg1">
                    <a:lumMod val="85000"/>
                  </a:schemeClr>
                </a:solidFill>
              </a:rPr>
              <a:t>Bio-vergisting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 en </a:t>
            </a:r>
            <a:r>
              <a:rPr lang="nl-NL" sz="2400" dirty="0" err="1" smtClean="0">
                <a:solidFill>
                  <a:schemeClr val="bg1">
                    <a:lumMod val="85000"/>
                  </a:schemeClr>
                </a:solidFill>
              </a:rPr>
              <a:t>Bio-raffinage</a:t>
            </a:r>
            <a:endParaRPr lang="nl-NL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Agrariërs (bij product)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Nieuw te ontwikkelen woonwijken (</a:t>
            </a:r>
            <a:r>
              <a:rPr lang="nl-NL" sz="2000" dirty="0" err="1" smtClean="0">
                <a:solidFill>
                  <a:schemeClr val="bg1">
                    <a:lumMod val="85000"/>
                  </a:schemeClr>
                </a:solidFill>
              </a:rPr>
              <a:t>infra</a:t>
            </a: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!)</a:t>
            </a:r>
          </a:p>
        </p:txBody>
      </p:sp>
      <p:pic>
        <p:nvPicPr>
          <p:cNvPr id="4" name="Afbeelding 3" descr="Choreografie_van_1000_molens_2010__Pag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0771" y="2188028"/>
            <a:ext cx="1369736" cy="194208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308996" y="4180506"/>
            <a:ext cx="1835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 smtClean="0">
                <a:solidFill>
                  <a:schemeClr val="bg1">
                    <a:lumMod val="85000"/>
                  </a:schemeClr>
                </a:solidFill>
              </a:rPr>
              <a:t>Yttje</a:t>
            </a:r>
            <a:r>
              <a:rPr lang="nl-NL" sz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sz="1200" dirty="0" err="1" smtClean="0">
                <a:solidFill>
                  <a:schemeClr val="bg1">
                    <a:lumMod val="85000"/>
                  </a:schemeClr>
                </a:solidFill>
              </a:rPr>
              <a:t>Feddes</a:t>
            </a:r>
            <a:endParaRPr lang="nl-NL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85000"/>
                  </a:schemeClr>
                </a:solidFill>
              </a:rPr>
              <a:t>Rijksadviseur voor het Landschap </a:t>
            </a:r>
            <a:endParaRPr lang="nl-NL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27314" y="579438"/>
            <a:ext cx="8316686" cy="792162"/>
          </a:xfrm>
          <a:prstGeom prst="rect">
            <a:avLst/>
          </a:prstGeo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Alternatieven voor windenergie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55700" y="1436914"/>
            <a:ext cx="7857671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Een voor iedereen acceptabele mix?</a:t>
            </a:r>
          </a:p>
          <a:p>
            <a:pPr>
              <a:spcBef>
                <a:spcPts val="600"/>
              </a:spcBef>
              <a:defRPr/>
            </a:pPr>
            <a:r>
              <a:rPr lang="nl-NL" sz="2400" dirty="0" err="1" smtClean="0">
                <a:solidFill>
                  <a:schemeClr val="bg1">
                    <a:lumMod val="85000"/>
                  </a:schemeClr>
                </a:solidFill>
              </a:rPr>
              <a:t>Geo-warmte</a:t>
            </a:r>
            <a:endParaRPr lang="nl-NL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Grootschalige industrie, landbouw (kassen)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Subsidie?</a:t>
            </a:r>
          </a:p>
          <a:p>
            <a:pPr>
              <a:spcBef>
                <a:spcPts val="600"/>
              </a:spcBef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WKK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Koppeling particuliere systemen (</a:t>
            </a:r>
            <a:r>
              <a:rPr lang="nl-NL" sz="2000" dirty="0" err="1" smtClean="0">
                <a:solidFill>
                  <a:schemeClr val="bg1">
                    <a:lumMod val="85000"/>
                  </a:schemeClr>
                </a:solidFill>
              </a:rPr>
              <a:t>Gas-unie</a:t>
            </a: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 2006) Waar is dit gebleven?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In combinatie met Aardwarmte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Subsidie?</a:t>
            </a:r>
          </a:p>
          <a:p>
            <a:pPr>
              <a:spcBef>
                <a:spcPts val="600"/>
              </a:spcBef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Aardwarmte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err="1" smtClean="0">
                <a:solidFill>
                  <a:schemeClr val="bg1">
                    <a:lumMod val="85000"/>
                  </a:schemeClr>
                </a:solidFill>
              </a:rPr>
              <a:t>Combi-projecten</a:t>
            </a: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 (wonen/werken, wonen/winkels)</a:t>
            </a:r>
          </a:p>
          <a:p>
            <a:pPr lvl="1">
              <a:spcBef>
                <a:spcPts val="600"/>
              </a:spcBef>
              <a:defRPr/>
            </a:pPr>
            <a:r>
              <a:rPr lang="nl-NL" sz="2000" dirty="0" smtClean="0">
                <a:solidFill>
                  <a:schemeClr val="bg1">
                    <a:lumMod val="85000"/>
                  </a:schemeClr>
                </a:solidFill>
              </a:rPr>
              <a:t>Subsidie?</a:t>
            </a:r>
          </a:p>
          <a:p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153886" y="710066"/>
            <a:ext cx="77724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 of tegen windenergie?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570515" y="1524001"/>
            <a:ext cx="165689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nl-NL" sz="3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 rot="19223775">
            <a:off x="1042156" y="3374578"/>
            <a:ext cx="3269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Duurzame energie moet</a:t>
            </a:r>
          </a:p>
          <a:p>
            <a:pPr algn="ctr"/>
            <a:r>
              <a:rPr lang="nl-NL" sz="1600" b="1" dirty="0" smtClean="0">
                <a:solidFill>
                  <a:schemeClr val="bg1">
                    <a:lumMod val="85000"/>
                  </a:schemeClr>
                </a:solidFill>
              </a:rPr>
              <a:t>(Publieke opinie)</a:t>
            </a:r>
            <a:endParaRPr lang="nl-NL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2501425">
            <a:off x="2347953" y="5025178"/>
            <a:ext cx="346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Opwarming van de aarde</a:t>
            </a:r>
            <a:endParaRPr lang="nl-NL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662837">
            <a:off x="5265813" y="1832173"/>
            <a:ext cx="32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Zeespiegel stijging</a:t>
            </a:r>
            <a:endParaRPr lang="nl-NL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 rot="19804455">
            <a:off x="4147407" y="3526602"/>
            <a:ext cx="515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Lucht kwaliteit in Nederland erg slecht!</a:t>
            </a:r>
            <a:endParaRPr lang="nl-NL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 rot="945106">
            <a:off x="5151196" y="5320421"/>
            <a:ext cx="355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u="sng" dirty="0" err="1" smtClean="0">
                <a:solidFill>
                  <a:srgbClr val="FFC000"/>
                </a:solidFill>
              </a:rPr>
              <a:t>Kyoto</a:t>
            </a:r>
            <a:r>
              <a:rPr lang="nl-NL" sz="3600" b="1" u="sng" dirty="0" smtClean="0">
                <a:solidFill>
                  <a:srgbClr val="FFC000"/>
                </a:solidFill>
              </a:rPr>
              <a:t> afspraken</a:t>
            </a:r>
            <a:endParaRPr lang="nl-NL" sz="3600" b="1" u="sng" dirty="0">
              <a:solidFill>
                <a:srgbClr val="FFC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 rot="20290044">
            <a:off x="1285595" y="2059281"/>
            <a:ext cx="392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u="sng" dirty="0" smtClean="0">
                <a:solidFill>
                  <a:srgbClr val="FFC000"/>
                </a:solidFill>
              </a:rPr>
              <a:t>Europese afspraken</a:t>
            </a:r>
            <a:endParaRPr lang="nl-NL" sz="3600" b="1" u="sng" dirty="0">
              <a:solidFill>
                <a:srgbClr val="FFC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 rot="21122123">
            <a:off x="3534983" y="3105803"/>
            <a:ext cx="32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Nalatenschap kinderen</a:t>
            </a:r>
            <a:endParaRPr lang="nl-NL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 rot="662837">
            <a:off x="6373059" y="4616375"/>
            <a:ext cx="199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CO2 uitstoot</a:t>
            </a:r>
            <a:endParaRPr lang="nl-NL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54414" y="5974142"/>
            <a:ext cx="419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</a:schemeClr>
                </a:solidFill>
              </a:rPr>
              <a:t>Fossiele brandstoffen raken op</a:t>
            </a:r>
            <a:endParaRPr lang="nl-NL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262743" y="2144486"/>
            <a:ext cx="6923314" cy="271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6000" b="1" u="sng" dirty="0" smtClean="0">
                <a:solidFill>
                  <a:schemeClr val="bg1">
                    <a:lumMod val="85000"/>
                  </a:schemeClr>
                </a:solidFill>
              </a:rPr>
              <a:t>Wij zijn dus niet tegen windenergie!</a:t>
            </a:r>
            <a:endParaRPr lang="nl-NL" sz="6000" b="1" u="sng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rotestaffiche A2_420x594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8475" y="653143"/>
            <a:ext cx="4284535" cy="60306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426027" y="1491343"/>
            <a:ext cx="7347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Waarom hier?</a:t>
            </a:r>
          </a:p>
          <a:p>
            <a:pPr marL="533400" indent="-5334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Is het wel nodig?</a:t>
            </a:r>
          </a:p>
          <a:p>
            <a:pPr marL="533400" indent="-5334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Wat zijn onze bezwaren?</a:t>
            </a:r>
          </a:p>
          <a:p>
            <a:pPr marL="533400" indent="-5334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Is er een alternatief?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957943" y="4441371"/>
            <a:ext cx="793568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>
              <a:lnSpc>
                <a:spcPct val="200000"/>
              </a:lnSpc>
            </a:pPr>
            <a:r>
              <a:rPr lang="nl-NL" sz="3600" b="1" dirty="0" smtClean="0">
                <a:solidFill>
                  <a:srgbClr val="FF0000"/>
                </a:solidFill>
              </a:rPr>
              <a:t>Is het hier wel nodig op deze manier?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88570" y="1763485"/>
            <a:ext cx="7347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Waarom hier?</a:t>
            </a:r>
          </a:p>
          <a:p>
            <a:pPr marL="533400" indent="-5334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3600" dirty="0" smtClean="0">
                <a:solidFill>
                  <a:schemeClr val="bg1">
                    <a:lumMod val="85000"/>
                  </a:schemeClr>
                </a:solidFill>
              </a:rPr>
              <a:t>Is het wel nodig?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aart zoekgebied no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1352" y="653281"/>
            <a:ext cx="5983706" cy="5958243"/>
          </a:xfrm>
          <a:prstGeom prst="rect">
            <a:avLst/>
          </a:prstGeom>
        </p:spPr>
      </p:pic>
      <p:grpSp>
        <p:nvGrpSpPr>
          <p:cNvPr id="69" name="Groep 68"/>
          <p:cNvGrpSpPr/>
          <p:nvPr/>
        </p:nvGrpSpPr>
        <p:grpSpPr>
          <a:xfrm>
            <a:off x="4334391" y="484269"/>
            <a:ext cx="3154980" cy="1549585"/>
            <a:chOff x="4334391" y="484269"/>
            <a:chExt cx="3154980" cy="1549585"/>
          </a:xfrm>
        </p:grpSpPr>
        <p:sp>
          <p:nvSpPr>
            <p:cNvPr id="50" name="Ovaal 49"/>
            <p:cNvSpPr/>
            <p:nvPr/>
          </p:nvSpPr>
          <p:spPr>
            <a:xfrm rot="918219">
              <a:off x="4334391" y="484269"/>
              <a:ext cx="534698" cy="1549585"/>
            </a:xfrm>
            <a:prstGeom prst="ellipse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Tekstvak 41"/>
            <p:cNvSpPr txBox="1">
              <a:spLocks noChangeArrowheads="1"/>
            </p:cNvSpPr>
            <p:nvPr/>
          </p:nvSpPr>
          <p:spPr bwMode="auto">
            <a:xfrm>
              <a:off x="5452753" y="1337582"/>
              <a:ext cx="2036618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1200" b="1" dirty="0" smtClean="0">
                  <a:solidFill>
                    <a:srgbClr val="FF0000"/>
                  </a:solidFill>
                </a:rPr>
                <a:t>Windpark “N33” Groningen</a:t>
              </a:r>
            </a:p>
            <a:p>
              <a:r>
                <a:rPr lang="nl-NL" sz="1200" b="1" dirty="0" smtClean="0">
                  <a:solidFill>
                    <a:srgbClr val="FF0000"/>
                  </a:solidFill>
                </a:rPr>
                <a:t>35 turbines – 120MW</a:t>
              </a:r>
              <a:endParaRPr lang="nl-NL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Rechte verbindingslijn 38"/>
            <p:cNvCxnSpPr>
              <a:stCxn id="50" idx="6"/>
              <a:endCxn id="51" idx="1"/>
            </p:cNvCxnSpPr>
            <p:nvPr/>
          </p:nvCxnSpPr>
          <p:spPr>
            <a:xfrm>
              <a:off x="4859609" y="1329625"/>
              <a:ext cx="593144" cy="2387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ep 83"/>
          <p:cNvGrpSpPr/>
          <p:nvPr/>
        </p:nvGrpSpPr>
        <p:grpSpPr>
          <a:xfrm>
            <a:off x="1201351" y="1595439"/>
            <a:ext cx="2767322" cy="707426"/>
            <a:chOff x="1201351" y="1595439"/>
            <a:chExt cx="2767322" cy="707426"/>
          </a:xfrm>
        </p:grpSpPr>
        <p:grpSp>
          <p:nvGrpSpPr>
            <p:cNvPr id="3" name="Groep 85"/>
            <p:cNvGrpSpPr/>
            <p:nvPr/>
          </p:nvGrpSpPr>
          <p:grpSpPr>
            <a:xfrm>
              <a:off x="3141711" y="1595439"/>
              <a:ext cx="674869" cy="652461"/>
              <a:chOff x="2311400" y="623888"/>
              <a:chExt cx="2228850" cy="2185987"/>
            </a:xfrm>
          </p:grpSpPr>
          <p:sp>
            <p:nvSpPr>
              <p:cNvPr id="9" name="Oval 25"/>
              <p:cNvSpPr>
                <a:spLocks noChangeAspect="1" noChangeArrowheads="1"/>
              </p:cNvSpPr>
              <p:nvPr/>
            </p:nvSpPr>
            <p:spPr bwMode="auto">
              <a:xfrm>
                <a:off x="2311400" y="623888"/>
                <a:ext cx="90488" cy="9048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0" name="Oval 26"/>
              <p:cNvSpPr>
                <a:spLocks noChangeAspect="1" noChangeArrowheads="1"/>
              </p:cNvSpPr>
              <p:nvPr/>
            </p:nvSpPr>
            <p:spPr bwMode="auto">
              <a:xfrm>
                <a:off x="2822575" y="1130300"/>
                <a:ext cx="90488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1" name="Oval 27"/>
              <p:cNvSpPr>
                <a:spLocks noChangeAspect="1" noChangeArrowheads="1"/>
              </p:cNvSpPr>
              <p:nvPr/>
            </p:nvSpPr>
            <p:spPr bwMode="auto">
              <a:xfrm>
                <a:off x="2987675" y="1284288"/>
                <a:ext cx="90488" cy="9048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2" name="Oval 28"/>
              <p:cNvSpPr>
                <a:spLocks noChangeAspect="1" noChangeArrowheads="1"/>
              </p:cNvSpPr>
              <p:nvPr/>
            </p:nvSpPr>
            <p:spPr bwMode="auto">
              <a:xfrm>
                <a:off x="3143250" y="1452563"/>
                <a:ext cx="90488" cy="9048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3" name="Oval 29"/>
              <p:cNvSpPr>
                <a:spLocks noChangeAspect="1" noChangeArrowheads="1"/>
              </p:cNvSpPr>
              <p:nvPr/>
            </p:nvSpPr>
            <p:spPr bwMode="auto">
              <a:xfrm>
                <a:off x="3332163" y="1625600"/>
                <a:ext cx="90487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4" name="Oval 30"/>
              <p:cNvSpPr>
                <a:spLocks noChangeAspect="1" noChangeArrowheads="1"/>
              </p:cNvSpPr>
              <p:nvPr/>
            </p:nvSpPr>
            <p:spPr bwMode="auto">
              <a:xfrm>
                <a:off x="3530600" y="1822450"/>
                <a:ext cx="90488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5" name="Oval 25"/>
              <p:cNvSpPr>
                <a:spLocks noChangeAspect="1" noChangeArrowheads="1"/>
              </p:cNvSpPr>
              <p:nvPr/>
            </p:nvSpPr>
            <p:spPr bwMode="auto">
              <a:xfrm>
                <a:off x="2625725" y="928688"/>
                <a:ext cx="90488" cy="9048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6" name="Oval 25"/>
              <p:cNvSpPr>
                <a:spLocks noChangeAspect="1" noChangeArrowheads="1"/>
              </p:cNvSpPr>
              <p:nvPr/>
            </p:nvSpPr>
            <p:spPr bwMode="auto">
              <a:xfrm>
                <a:off x="2468563" y="776288"/>
                <a:ext cx="90487" cy="9048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7" name="Oval 25"/>
              <p:cNvSpPr>
                <a:spLocks noChangeAspect="1" noChangeArrowheads="1"/>
              </p:cNvSpPr>
              <p:nvPr/>
            </p:nvSpPr>
            <p:spPr bwMode="auto">
              <a:xfrm>
                <a:off x="4283075" y="2566988"/>
                <a:ext cx="90488" cy="9048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8" name="Oval 25"/>
              <p:cNvSpPr>
                <a:spLocks noChangeAspect="1" noChangeArrowheads="1"/>
              </p:cNvSpPr>
              <p:nvPr/>
            </p:nvSpPr>
            <p:spPr bwMode="auto">
              <a:xfrm>
                <a:off x="4449763" y="2719388"/>
                <a:ext cx="90487" cy="9048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19" name="Oval 25"/>
              <p:cNvSpPr>
                <a:spLocks noChangeAspect="1" noChangeArrowheads="1"/>
              </p:cNvSpPr>
              <p:nvPr/>
            </p:nvSpPr>
            <p:spPr bwMode="auto">
              <a:xfrm>
                <a:off x="4116388" y="2400300"/>
                <a:ext cx="90487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20" name="Oval 25"/>
              <p:cNvSpPr>
                <a:spLocks noChangeAspect="1" noChangeArrowheads="1"/>
              </p:cNvSpPr>
              <p:nvPr/>
            </p:nvSpPr>
            <p:spPr bwMode="auto">
              <a:xfrm>
                <a:off x="3940175" y="2228850"/>
                <a:ext cx="90488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21" name="Oval 25"/>
              <p:cNvSpPr>
                <a:spLocks noChangeAspect="1" noChangeArrowheads="1"/>
              </p:cNvSpPr>
              <p:nvPr/>
            </p:nvSpPr>
            <p:spPr bwMode="auto">
              <a:xfrm>
                <a:off x="3702050" y="1990725"/>
                <a:ext cx="90488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</p:grpSp>
        <p:grpSp>
          <p:nvGrpSpPr>
            <p:cNvPr id="52" name="Groep 51"/>
            <p:cNvGrpSpPr/>
            <p:nvPr/>
          </p:nvGrpSpPr>
          <p:grpSpPr>
            <a:xfrm>
              <a:off x="1201351" y="1780906"/>
              <a:ext cx="2767322" cy="521959"/>
              <a:chOff x="1223653" y="1792058"/>
              <a:chExt cx="2767322" cy="521959"/>
            </a:xfrm>
          </p:grpSpPr>
          <p:sp>
            <p:nvSpPr>
              <p:cNvPr id="7" name="Ovaal 6"/>
              <p:cNvSpPr/>
              <p:nvPr/>
            </p:nvSpPr>
            <p:spPr bwMode="auto">
              <a:xfrm rot="18873597">
                <a:off x="3360258" y="1417682"/>
                <a:ext cx="256341" cy="1005093"/>
              </a:xfrm>
              <a:prstGeom prst="ellipse">
                <a:avLst/>
              </a:prstGeom>
              <a:solidFill>
                <a:srgbClr val="FF0000">
                  <a:alpha val="6000"/>
                </a:srgbClr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8" name="Tekstvak 41"/>
              <p:cNvSpPr txBox="1">
                <a:spLocks noChangeArrowheads="1"/>
              </p:cNvSpPr>
              <p:nvPr/>
            </p:nvSpPr>
            <p:spPr bwMode="auto">
              <a:xfrm>
                <a:off x="1223653" y="1852352"/>
                <a:ext cx="1635208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nl-NL" sz="1200" b="1" dirty="0" smtClean="0">
                    <a:solidFill>
                      <a:srgbClr val="FF0000"/>
                    </a:solidFill>
                  </a:rPr>
                  <a:t>Windpark </a:t>
                </a:r>
                <a:r>
                  <a:rPr lang="nl-NL" sz="1200" b="1" dirty="0">
                    <a:solidFill>
                      <a:srgbClr val="FF0000"/>
                    </a:solidFill>
                  </a:rPr>
                  <a:t>“Greveling”</a:t>
                </a:r>
              </a:p>
              <a:p>
                <a:r>
                  <a:rPr lang="nl-NL" sz="1200" b="1" dirty="0">
                    <a:solidFill>
                      <a:srgbClr val="FF0000"/>
                    </a:solidFill>
                  </a:rPr>
                  <a:t>13 </a:t>
                </a:r>
                <a:r>
                  <a:rPr lang="nl-NL" sz="1200" b="1" dirty="0" smtClean="0">
                    <a:solidFill>
                      <a:srgbClr val="FF0000"/>
                    </a:solidFill>
                  </a:rPr>
                  <a:t>turbines - 45MW</a:t>
                </a:r>
                <a:endParaRPr lang="nl-NL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4" name="Rechte verbindingslijn 43"/>
              <p:cNvCxnSpPr>
                <a:stCxn id="7" idx="2"/>
                <a:endCxn id="8" idx="3"/>
              </p:cNvCxnSpPr>
              <p:nvPr/>
            </p:nvCxnSpPr>
            <p:spPr>
              <a:xfrm flipH="1">
                <a:off x="2858861" y="2011552"/>
                <a:ext cx="539636" cy="7163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ep 66"/>
          <p:cNvGrpSpPr/>
          <p:nvPr/>
        </p:nvGrpSpPr>
        <p:grpSpPr>
          <a:xfrm>
            <a:off x="4545684" y="3211099"/>
            <a:ext cx="3640373" cy="2040642"/>
            <a:chOff x="4545684" y="3211099"/>
            <a:chExt cx="3640373" cy="2040642"/>
          </a:xfrm>
        </p:grpSpPr>
        <p:sp>
          <p:nvSpPr>
            <p:cNvPr id="64" name="Ovaal 63"/>
            <p:cNvSpPr/>
            <p:nvPr/>
          </p:nvSpPr>
          <p:spPr bwMode="auto">
            <a:xfrm rot="19820329">
              <a:off x="4545684" y="3211099"/>
              <a:ext cx="1127174" cy="2040642"/>
            </a:xfrm>
            <a:prstGeom prst="ellipse">
              <a:avLst/>
            </a:prstGeom>
            <a:solidFill>
              <a:srgbClr val="FF0000">
                <a:alpha val="1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5" name="Tekstvak 41"/>
            <p:cNvSpPr txBox="1">
              <a:spLocks noChangeArrowheads="1"/>
            </p:cNvSpPr>
            <p:nvPr/>
          </p:nvSpPr>
          <p:spPr bwMode="auto">
            <a:xfrm>
              <a:off x="5949043" y="3591346"/>
              <a:ext cx="2237014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1200" b="1" dirty="0" smtClean="0">
                  <a:solidFill>
                    <a:srgbClr val="FF0000"/>
                  </a:solidFill>
                </a:rPr>
                <a:t>Project “De Drentse Monden”</a:t>
              </a:r>
            </a:p>
            <a:p>
              <a:r>
                <a:rPr lang="nl-NL" sz="1200" b="1" dirty="0" smtClean="0">
                  <a:solidFill>
                    <a:srgbClr val="FF0000"/>
                  </a:solidFill>
                </a:rPr>
                <a:t>6</a:t>
              </a:r>
              <a:r>
                <a:rPr lang="nl-NL" sz="1200" b="1" dirty="0" smtClean="0">
                  <a:solidFill>
                    <a:srgbClr val="FF0000"/>
                  </a:solidFill>
                </a:rPr>
                <a:t>0 </a:t>
              </a:r>
              <a:r>
                <a:rPr lang="nl-NL" sz="1200" b="1" dirty="0" smtClean="0">
                  <a:solidFill>
                    <a:srgbClr val="FF0000"/>
                  </a:solidFill>
                </a:rPr>
                <a:t>turbines - </a:t>
              </a:r>
              <a:r>
                <a:rPr lang="nl-NL" sz="1200" b="1" dirty="0" smtClean="0">
                  <a:solidFill>
                    <a:srgbClr val="FF0000"/>
                  </a:solidFill>
                </a:rPr>
                <a:t>450MW</a:t>
              </a:r>
              <a:endParaRPr lang="nl-NL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Rechte verbindingslijn 45"/>
            <p:cNvCxnSpPr>
              <a:stCxn id="65" idx="1"/>
            </p:cNvCxnSpPr>
            <p:nvPr/>
          </p:nvCxnSpPr>
          <p:spPr>
            <a:xfrm flipH="1">
              <a:off x="5595259" y="3822179"/>
              <a:ext cx="353784" cy="1293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ep 67"/>
          <p:cNvGrpSpPr/>
          <p:nvPr/>
        </p:nvGrpSpPr>
        <p:grpSpPr>
          <a:xfrm>
            <a:off x="3811549" y="2288411"/>
            <a:ext cx="3314513" cy="830997"/>
            <a:chOff x="3811549" y="2288411"/>
            <a:chExt cx="3314513" cy="830997"/>
          </a:xfrm>
        </p:grpSpPr>
        <p:grpSp>
          <p:nvGrpSpPr>
            <p:cNvPr id="4" name="Groep 62"/>
            <p:cNvGrpSpPr/>
            <p:nvPr/>
          </p:nvGrpSpPr>
          <p:grpSpPr>
            <a:xfrm>
              <a:off x="3811549" y="2360614"/>
              <a:ext cx="465176" cy="220661"/>
              <a:chOff x="4516398" y="3055938"/>
              <a:chExt cx="1343025" cy="752475"/>
            </a:xfrm>
          </p:grpSpPr>
          <p:sp>
            <p:nvSpPr>
              <p:cNvPr id="56" name="Oval 21"/>
              <p:cNvSpPr>
                <a:spLocks noChangeAspect="1" noChangeArrowheads="1"/>
              </p:cNvSpPr>
              <p:nvPr/>
            </p:nvSpPr>
            <p:spPr bwMode="auto">
              <a:xfrm>
                <a:off x="4792663" y="3055938"/>
                <a:ext cx="90487" cy="9048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57" name="Oval 22"/>
              <p:cNvSpPr>
                <a:spLocks noChangeAspect="1" noChangeArrowheads="1"/>
              </p:cNvSpPr>
              <p:nvPr/>
            </p:nvSpPr>
            <p:spPr bwMode="auto">
              <a:xfrm>
                <a:off x="4960938" y="3221038"/>
                <a:ext cx="90487" cy="9048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58" name="Oval 23"/>
              <p:cNvSpPr>
                <a:spLocks noChangeAspect="1" noChangeArrowheads="1"/>
              </p:cNvSpPr>
              <p:nvPr/>
            </p:nvSpPr>
            <p:spPr bwMode="auto">
              <a:xfrm>
                <a:off x="5119688" y="3381375"/>
                <a:ext cx="90487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59" name="Oval 24"/>
              <p:cNvSpPr>
                <a:spLocks noChangeAspect="1" noChangeArrowheads="1"/>
              </p:cNvSpPr>
              <p:nvPr/>
            </p:nvSpPr>
            <p:spPr bwMode="auto">
              <a:xfrm>
                <a:off x="5287963" y="3556000"/>
                <a:ext cx="90487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60" name="Oval 24"/>
              <p:cNvSpPr>
                <a:spLocks noChangeAspect="1" noChangeArrowheads="1"/>
              </p:cNvSpPr>
              <p:nvPr/>
            </p:nvSpPr>
            <p:spPr bwMode="auto">
              <a:xfrm>
                <a:off x="5454650" y="3717925"/>
                <a:ext cx="90488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nl-NL" sz="1200"/>
              </a:p>
            </p:txBody>
          </p:sp>
          <p:sp>
            <p:nvSpPr>
              <p:cNvPr id="61" name="Ovaal 60"/>
              <p:cNvSpPr/>
              <p:nvPr/>
            </p:nvSpPr>
            <p:spPr bwMode="auto">
              <a:xfrm rot="18873597">
                <a:off x="4931529" y="2794717"/>
                <a:ext cx="512763" cy="1343025"/>
              </a:xfrm>
              <a:prstGeom prst="ellipse">
                <a:avLst/>
              </a:prstGeom>
              <a:solidFill>
                <a:srgbClr val="00B050">
                  <a:alpha val="1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</p:grpSp>
        <p:sp>
          <p:nvSpPr>
            <p:cNvPr id="62" name="Tekstvak 42"/>
            <p:cNvSpPr txBox="1">
              <a:spLocks noChangeArrowheads="1"/>
            </p:cNvSpPr>
            <p:nvPr/>
          </p:nvSpPr>
          <p:spPr bwMode="auto">
            <a:xfrm>
              <a:off x="5727021" y="2288411"/>
              <a:ext cx="1399041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1200" b="1" dirty="0" smtClean="0">
                  <a:solidFill>
                    <a:srgbClr val="00B050"/>
                  </a:solidFill>
                </a:rPr>
                <a:t>Nieuwediep</a:t>
              </a:r>
            </a:p>
            <a:p>
              <a:r>
                <a:rPr lang="nl-NL" sz="1200" b="1" dirty="0" smtClean="0">
                  <a:solidFill>
                    <a:srgbClr val="00B050"/>
                  </a:solidFill>
                </a:rPr>
                <a:t>Nog </a:t>
              </a:r>
              <a:r>
                <a:rPr lang="nl-NL" sz="1200" b="1" dirty="0">
                  <a:solidFill>
                    <a:srgbClr val="00B050"/>
                  </a:solidFill>
                </a:rPr>
                <a:t>geen concrete initiatieven, wel belangstelling</a:t>
              </a:r>
            </a:p>
          </p:txBody>
        </p:sp>
        <p:cxnSp>
          <p:nvCxnSpPr>
            <p:cNvPr id="49" name="Rechte verbindingslijn 48"/>
            <p:cNvCxnSpPr/>
            <p:nvPr/>
          </p:nvCxnSpPr>
          <p:spPr>
            <a:xfrm>
              <a:off x="4136571" y="2471057"/>
              <a:ext cx="1611086" cy="762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ep 62"/>
          <p:cNvGrpSpPr/>
          <p:nvPr/>
        </p:nvGrpSpPr>
        <p:grpSpPr>
          <a:xfrm>
            <a:off x="1432378" y="2730208"/>
            <a:ext cx="3291837" cy="1419446"/>
            <a:chOff x="1432378" y="2730208"/>
            <a:chExt cx="3291837" cy="1419446"/>
          </a:xfrm>
        </p:grpSpPr>
        <p:sp>
          <p:nvSpPr>
            <p:cNvPr id="29" name="Ovaal 28"/>
            <p:cNvSpPr/>
            <p:nvPr/>
          </p:nvSpPr>
          <p:spPr bwMode="auto">
            <a:xfrm rot="20514340">
              <a:off x="3667328" y="2730208"/>
              <a:ext cx="1056887" cy="660166"/>
            </a:xfrm>
            <a:prstGeom prst="ellipse">
              <a:avLst/>
            </a:prstGeom>
            <a:solidFill>
              <a:srgbClr val="FF0000">
                <a:alpha val="1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1" name="Tekstvak 43"/>
            <p:cNvSpPr txBox="1">
              <a:spLocks noChangeArrowheads="1"/>
            </p:cNvSpPr>
            <p:nvPr/>
          </p:nvSpPr>
          <p:spPr bwMode="auto">
            <a:xfrm>
              <a:off x="1432378" y="3687989"/>
              <a:ext cx="1811563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1200" b="1" dirty="0" smtClean="0">
                  <a:solidFill>
                    <a:srgbClr val="FF0000"/>
                  </a:solidFill>
                </a:rPr>
                <a:t>Windpark “</a:t>
              </a:r>
              <a:r>
                <a:rPr lang="nl-NL" sz="1200" b="1" dirty="0" smtClean="0">
                  <a:solidFill>
                    <a:srgbClr val="FF0000"/>
                  </a:solidFill>
                </a:rPr>
                <a:t>Boerveen”</a:t>
              </a:r>
              <a:endParaRPr lang="nl-NL" sz="1200" b="1" dirty="0">
                <a:solidFill>
                  <a:srgbClr val="FF0000"/>
                </a:solidFill>
              </a:endParaRPr>
            </a:p>
            <a:p>
              <a:r>
                <a:rPr lang="nl-NL" sz="1200" b="1" dirty="0">
                  <a:solidFill>
                    <a:srgbClr val="FF0000"/>
                  </a:solidFill>
                </a:rPr>
                <a:t>25 </a:t>
              </a:r>
              <a:r>
                <a:rPr lang="nl-NL" sz="1200" b="1" dirty="0" smtClean="0">
                  <a:solidFill>
                    <a:srgbClr val="FF0000"/>
                  </a:solidFill>
                </a:rPr>
                <a:t>turbines - 88MW</a:t>
              </a:r>
              <a:endParaRPr lang="nl-NL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Rechte verbindingslijn 54"/>
            <p:cNvCxnSpPr/>
            <p:nvPr/>
          </p:nvCxnSpPr>
          <p:spPr>
            <a:xfrm flipH="1">
              <a:off x="3243943" y="3309257"/>
              <a:ext cx="478971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Rechte verbindingslijn 65"/>
          <p:cNvCxnSpPr/>
          <p:nvPr/>
        </p:nvCxnSpPr>
        <p:spPr>
          <a:xfrm>
            <a:off x="-522514" y="254725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ep 70"/>
          <p:cNvGrpSpPr/>
          <p:nvPr/>
        </p:nvGrpSpPr>
        <p:grpSpPr>
          <a:xfrm>
            <a:off x="893668" y="2275114"/>
            <a:ext cx="1936618" cy="1404257"/>
            <a:chOff x="893668" y="2275114"/>
            <a:chExt cx="1936618" cy="1404257"/>
          </a:xfrm>
        </p:grpSpPr>
        <p:sp>
          <p:nvSpPr>
            <p:cNvPr id="54" name="Tekstvak 41"/>
            <p:cNvSpPr txBox="1">
              <a:spLocks noChangeArrowheads="1"/>
            </p:cNvSpPr>
            <p:nvPr/>
          </p:nvSpPr>
          <p:spPr bwMode="auto">
            <a:xfrm>
              <a:off x="893668" y="2721247"/>
              <a:ext cx="193661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1200" b="1" dirty="0" smtClean="0">
                  <a:solidFill>
                    <a:srgbClr val="002060"/>
                  </a:solidFill>
                </a:rPr>
                <a:t>Koppeling projecten</a:t>
              </a:r>
            </a:p>
            <a:p>
              <a:r>
                <a:rPr lang="nl-NL" sz="1200" b="1" dirty="0" smtClean="0">
                  <a:solidFill>
                    <a:srgbClr val="002060"/>
                  </a:solidFill>
                </a:rPr>
                <a:t>Project </a:t>
              </a:r>
              <a:r>
                <a:rPr lang="nl-NL" sz="1200" b="1" dirty="0" smtClean="0">
                  <a:solidFill>
                    <a:srgbClr val="002060"/>
                  </a:solidFill>
                </a:rPr>
                <a:t>“</a:t>
              </a:r>
              <a:r>
                <a:rPr lang="nl-NL" sz="1200" b="1" dirty="0" err="1" smtClean="0">
                  <a:solidFill>
                    <a:srgbClr val="002060"/>
                  </a:solidFill>
                </a:rPr>
                <a:t>Oostermoer</a:t>
              </a:r>
              <a:r>
                <a:rPr lang="nl-NL" sz="1200" b="1" dirty="0" smtClean="0">
                  <a:solidFill>
                    <a:srgbClr val="002060"/>
                  </a:solidFill>
                </a:rPr>
                <a:t>”</a:t>
              </a:r>
              <a:endParaRPr lang="nl-NL" sz="1200" b="1" dirty="0" smtClean="0">
                <a:solidFill>
                  <a:srgbClr val="002060"/>
                </a:solidFill>
              </a:endParaRPr>
            </a:p>
            <a:p>
              <a:r>
                <a:rPr lang="nl-NL" sz="1200" b="1" dirty="0" smtClean="0">
                  <a:solidFill>
                    <a:srgbClr val="002060"/>
                  </a:solidFill>
                </a:rPr>
                <a:t>38 turbines -</a:t>
              </a:r>
              <a:r>
                <a:rPr lang="nl-NL" sz="1200" b="1" dirty="0" smtClean="0">
                  <a:solidFill>
                    <a:srgbClr val="002060"/>
                  </a:solidFill>
                </a:rPr>
                <a:t>133MW</a:t>
              </a:r>
              <a:endParaRPr lang="nl-NL" sz="1200" b="1" dirty="0" smtClean="0">
                <a:solidFill>
                  <a:srgbClr val="002060"/>
                </a:solidFill>
              </a:endParaRPr>
            </a:p>
          </p:txBody>
        </p:sp>
        <p:cxnSp>
          <p:nvCxnSpPr>
            <p:cNvPr id="70" name="Rechte verbindingslijn 69"/>
            <p:cNvCxnSpPr/>
            <p:nvPr/>
          </p:nvCxnSpPr>
          <p:spPr>
            <a:xfrm flipV="1">
              <a:off x="2296886" y="2275114"/>
              <a:ext cx="261257" cy="435429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/>
            <p:cNvCxnSpPr/>
            <p:nvPr/>
          </p:nvCxnSpPr>
          <p:spPr>
            <a:xfrm>
              <a:off x="2231571" y="3352800"/>
              <a:ext cx="304800" cy="326571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ep 71"/>
          <p:cNvGrpSpPr/>
          <p:nvPr/>
        </p:nvGrpSpPr>
        <p:grpSpPr>
          <a:xfrm>
            <a:off x="3598799" y="1028541"/>
            <a:ext cx="3618429" cy="5136260"/>
            <a:chOff x="3621101" y="1061995"/>
            <a:chExt cx="3618429" cy="5136260"/>
          </a:xfrm>
        </p:grpSpPr>
        <p:sp>
          <p:nvSpPr>
            <p:cNvPr id="75" name="Ovaal 74"/>
            <p:cNvSpPr/>
            <p:nvPr/>
          </p:nvSpPr>
          <p:spPr>
            <a:xfrm rot="19501866">
              <a:off x="3621101" y="1061995"/>
              <a:ext cx="1606897" cy="4554908"/>
            </a:xfrm>
            <a:prstGeom prst="ellipse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Tekstvak 41"/>
            <p:cNvSpPr txBox="1">
              <a:spLocks noChangeArrowheads="1"/>
            </p:cNvSpPr>
            <p:nvPr/>
          </p:nvSpPr>
          <p:spPr bwMode="auto">
            <a:xfrm>
              <a:off x="4758095" y="5736590"/>
              <a:ext cx="2481435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1200" b="1" dirty="0" smtClean="0">
                  <a:solidFill>
                    <a:srgbClr val="002060"/>
                  </a:solidFill>
                </a:rPr>
                <a:t>Koppeling projecten procedureel</a:t>
              </a:r>
            </a:p>
            <a:p>
              <a:r>
                <a:rPr lang="nl-NL" sz="1200" b="1" dirty="0" smtClean="0">
                  <a:solidFill>
                    <a:srgbClr val="002060"/>
                  </a:solidFill>
                </a:rPr>
                <a:t>9</a:t>
              </a:r>
              <a:r>
                <a:rPr lang="nl-NL" sz="1200" b="1" dirty="0" smtClean="0">
                  <a:solidFill>
                    <a:srgbClr val="002060"/>
                  </a:solidFill>
                </a:rPr>
                <a:t>8 turbines - 583MW</a:t>
              </a:r>
              <a:endParaRPr lang="nl-NL" sz="1200" b="1" dirty="0" smtClean="0">
                <a:solidFill>
                  <a:srgbClr val="002060"/>
                </a:solidFill>
              </a:endParaRPr>
            </a:p>
          </p:txBody>
        </p:sp>
        <p:cxnSp>
          <p:nvCxnSpPr>
            <p:cNvPr id="83" name="Rechte verbindingslijn 82"/>
            <p:cNvCxnSpPr>
              <a:stCxn id="76" idx="0"/>
            </p:cNvCxnSpPr>
            <p:nvPr/>
          </p:nvCxnSpPr>
          <p:spPr>
            <a:xfrm flipH="1" flipV="1">
              <a:off x="5573487" y="5268686"/>
              <a:ext cx="425326" cy="467904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ep 81"/>
          <p:cNvGrpSpPr/>
          <p:nvPr/>
        </p:nvGrpSpPr>
        <p:grpSpPr>
          <a:xfrm>
            <a:off x="1860395" y="898448"/>
            <a:ext cx="3146503" cy="5060768"/>
            <a:chOff x="1905000" y="931902"/>
            <a:chExt cx="3146503" cy="5060768"/>
          </a:xfrm>
        </p:grpSpPr>
        <p:grpSp>
          <p:nvGrpSpPr>
            <p:cNvPr id="53" name="Groep 52"/>
            <p:cNvGrpSpPr/>
            <p:nvPr/>
          </p:nvGrpSpPr>
          <p:grpSpPr>
            <a:xfrm>
              <a:off x="1905000" y="931902"/>
              <a:ext cx="1495425" cy="895350"/>
              <a:chOff x="1905000" y="931902"/>
              <a:chExt cx="1495425" cy="895350"/>
            </a:xfrm>
          </p:grpSpPr>
          <p:sp>
            <p:nvSpPr>
              <p:cNvPr id="23" name="Ovaal 22"/>
              <p:cNvSpPr/>
              <p:nvPr/>
            </p:nvSpPr>
            <p:spPr bwMode="auto">
              <a:xfrm>
                <a:off x="3079557" y="1495425"/>
                <a:ext cx="320868" cy="331827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24" name="Tekstvak 23"/>
              <p:cNvSpPr txBox="1"/>
              <p:nvPr/>
            </p:nvSpPr>
            <p:spPr bwMode="auto">
              <a:xfrm>
                <a:off x="1905000" y="931902"/>
                <a:ext cx="1219200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nl-NL" sz="1200" b="1" dirty="0">
                    <a:solidFill>
                      <a:srgbClr val="002060"/>
                    </a:solidFill>
                  </a:rPr>
                  <a:t>Discussie “LOFAR”</a:t>
                </a:r>
              </a:p>
            </p:txBody>
          </p:sp>
          <p:cxnSp>
            <p:nvCxnSpPr>
              <p:cNvPr id="48" name="Rechte verbindingslijn 47"/>
              <p:cNvCxnSpPr/>
              <p:nvPr/>
            </p:nvCxnSpPr>
            <p:spPr>
              <a:xfrm>
                <a:off x="2950029" y="1382486"/>
                <a:ext cx="141514" cy="206828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Ovaal 73"/>
            <p:cNvSpPr/>
            <p:nvPr/>
          </p:nvSpPr>
          <p:spPr>
            <a:xfrm>
              <a:off x="3468029" y="4159405"/>
              <a:ext cx="1583474" cy="1460810"/>
            </a:xfrm>
            <a:prstGeom prst="ellipse">
              <a:avLst/>
            </a:prstGeom>
            <a:solidFill>
              <a:srgbClr val="002060">
                <a:alpha val="10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Tekstvak 78"/>
            <p:cNvSpPr txBox="1"/>
            <p:nvPr/>
          </p:nvSpPr>
          <p:spPr>
            <a:xfrm>
              <a:off x="2419814" y="5531005"/>
              <a:ext cx="959005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rgbClr val="002060"/>
                  </a:solidFill>
                </a:rPr>
                <a:t>Discussie</a:t>
              </a:r>
            </a:p>
            <a:p>
              <a:r>
                <a:rPr lang="nl-NL" sz="1200" b="1" dirty="0" smtClean="0">
                  <a:solidFill>
                    <a:srgbClr val="002060"/>
                  </a:solidFill>
                </a:rPr>
                <a:t>“LOFAR”</a:t>
              </a:r>
              <a:endParaRPr lang="nl-NL" sz="1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81" name="Rechte verbindingslijn 80"/>
            <p:cNvCxnSpPr/>
            <p:nvPr/>
          </p:nvCxnSpPr>
          <p:spPr>
            <a:xfrm flipV="1">
              <a:off x="3267307" y="5296829"/>
              <a:ext cx="345688" cy="223025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kstvak 84"/>
          <p:cNvSpPr txBox="1"/>
          <p:nvPr/>
        </p:nvSpPr>
        <p:spPr>
          <a:xfrm>
            <a:off x="2100942" y="4637314"/>
            <a:ext cx="5497287" cy="52322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</a:rPr>
              <a:t>Landelijke doelstelling 3500MW!!!!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ogen wij u leren kennen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926" y="1958376"/>
            <a:ext cx="8016531" cy="2810393"/>
          </a:xfrm>
          <a:prstGeom prst="rect">
            <a:avLst/>
          </a:prstGeom>
          <a:noFill/>
        </p:spPr>
      </p:pic>
      <p:pic>
        <p:nvPicPr>
          <p:cNvPr id="2055" name="Picture 7" descr="http://images.emessaging.nl/NUO/09-004/i/n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3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579</Words>
  <Application>Microsoft Office PowerPoint</Application>
  <PresentationFormat>Diavoorstelling (4:3)</PresentationFormat>
  <Paragraphs>190</Paragraphs>
  <Slides>27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Office-thema</vt:lpstr>
      <vt:lpstr>Aangepast ontwerp</vt:lpstr>
      <vt:lpstr>Dia 1</vt:lpstr>
      <vt:lpstr>Windturbines in de Veenkoloniën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Alternatieven voor windenergie</vt:lpstr>
      <vt:lpstr>Alternatieven voor windenergie</vt:lpstr>
      <vt:lpstr>Alternatieven voor windenergie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Rob Rietveld</dc:creator>
  <cp:lastModifiedBy>Rob Rietveld</cp:lastModifiedBy>
  <cp:revision>172</cp:revision>
  <dcterms:created xsi:type="dcterms:W3CDTF">2011-05-24T10:06:55Z</dcterms:created>
  <dcterms:modified xsi:type="dcterms:W3CDTF">2011-12-11T15:33:10Z</dcterms:modified>
</cp:coreProperties>
</file>